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358" r:id="rId3"/>
    <p:sldId id="339" r:id="rId4"/>
    <p:sldId id="370" r:id="rId5"/>
    <p:sldId id="366" r:id="rId6"/>
    <p:sldId id="361" r:id="rId7"/>
    <p:sldId id="383" r:id="rId8"/>
    <p:sldId id="360" r:id="rId9"/>
    <p:sldId id="373" r:id="rId10"/>
    <p:sldId id="363" r:id="rId11"/>
    <p:sldId id="379" r:id="rId12"/>
    <p:sldId id="380" r:id="rId13"/>
    <p:sldId id="362" r:id="rId14"/>
    <p:sldId id="359" r:id="rId15"/>
    <p:sldId id="381" r:id="rId16"/>
    <p:sldId id="371" r:id="rId17"/>
    <p:sldId id="340" r:id="rId18"/>
    <p:sldId id="368" r:id="rId19"/>
    <p:sldId id="336" r:id="rId20"/>
    <p:sldId id="337" r:id="rId21"/>
    <p:sldId id="382" r:id="rId22"/>
    <p:sldId id="372" r:id="rId23"/>
    <p:sldId id="378" r:id="rId24"/>
    <p:sldId id="376" r:id="rId25"/>
    <p:sldId id="377" r:id="rId26"/>
    <p:sldId id="364" r:id="rId27"/>
    <p:sldId id="338" r:id="rId28"/>
    <p:sldId id="375" r:id="rId29"/>
    <p:sldId id="365" r:id="rId30"/>
    <p:sldId id="341" r:id="rId31"/>
    <p:sldId id="342" r:id="rId32"/>
    <p:sldId id="369" r:id="rId33"/>
    <p:sldId id="33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3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10.03.17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10.03.17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3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Games</a:t>
            </a:r>
            <a:r>
              <a:rPr lang="en-US" sz="4400" b="1" dirty="0"/>
              <a:t>, </a:t>
            </a:r>
            <a:r>
              <a:rPr lang="en-US" sz="4400" b="1" dirty="0" err="1"/>
              <a:t>Minimax</a:t>
            </a:r>
            <a:r>
              <a:rPr lang="en-US" sz="4400" b="1" dirty="0"/>
              <a:t>, and Alpha-Beta</a:t>
            </a:r>
            <a:r>
              <a:rPr lang="ru-RU" sz="4400" b="1" dirty="0" smtClean="0"/>
              <a:t>:</a:t>
            </a:r>
            <a:r>
              <a:rPr lang="en-US" sz="4400" b="1" dirty="0" smtClean="0"/>
              <a:t> </a:t>
            </a:r>
            <a:r>
              <a:rPr lang="en-US" sz="4400" b="1" dirty="0" smtClean="0">
                <a:latin typeface="Arial"/>
                <a:cs typeface="Arial"/>
              </a:rPr>
              <a:t>Contributors’ Slides</a:t>
            </a:r>
            <a:r>
              <a:rPr lang="ru-RU" sz="4400" b="1" dirty="0" smtClean="0">
                <a:latin typeface="Arial"/>
                <a:cs typeface="Arial"/>
              </a:rPr>
              <a:t> </a:t>
            </a:r>
            <a:endParaRPr lang="ru-RU" sz="4400" dirty="0">
              <a:latin typeface="Arial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en-US" sz="2100" dirty="0" smtClean="0"/>
              <a:t>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7200" b="1" dirty="0" err="1" smtClean="0">
                <a:solidFill>
                  <a:srgbClr val="663366"/>
                </a:solidFill>
              </a:rPr>
              <a:t>Minimax</a:t>
            </a:r>
            <a:endParaRPr lang="ru-RU" sz="72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694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Minimax algorithm idea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50266" y="2607564"/>
            <a:ext cx="8093734" cy="2454512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Traverse the “game tree”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Make the assumption that we pick the best move for us, and the opponent picks the best move for him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So we pick the move that </a:t>
            </a:r>
            <a:r>
              <a:rPr lang="en-US" sz="2400" b="1" dirty="0" smtClean="0"/>
              <a:t>maximizes</a:t>
            </a:r>
            <a:r>
              <a:rPr lang="en-US" sz="2400" dirty="0" smtClean="0"/>
              <a:t> the </a:t>
            </a:r>
            <a:r>
              <a:rPr lang="en-US" sz="2400" b="1" dirty="0" smtClean="0"/>
              <a:t>minimum</a:t>
            </a:r>
            <a:r>
              <a:rPr lang="en-US" sz="2400" dirty="0" smtClean="0"/>
              <a:t> amount of success for our side</a:t>
            </a: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Кузьмин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98474" y="1324353"/>
            <a:ext cx="3458064" cy="1283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Two players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No random cases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4030444" y="1688818"/>
            <a:ext cx="1266093" cy="3253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854294" y="1601594"/>
            <a:ext cx="1784708" cy="737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b="1" i="1" dirty="0" smtClean="0"/>
              <a:t>Strategy: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162328" y="4986993"/>
            <a:ext cx="1002324" cy="50995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2926527" y="5552839"/>
            <a:ext cx="3473926" cy="737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b="1" i="1" dirty="0" smtClean="0"/>
              <a:t>Minimax algorithm</a:t>
            </a:r>
          </a:p>
        </p:txBody>
      </p:sp>
    </p:spTree>
    <p:extLst>
      <p:ext uri="{BB962C8B-B14F-4D97-AF65-F5344CB8AC3E}">
        <p14:creationId xmlns:p14="http://schemas.microsoft.com/office/powerpoint/2010/main" val="316388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Минимакс алгоритм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2565400" y="2387600"/>
            <a:ext cx="1358900" cy="1054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24300" y="2387600"/>
            <a:ext cx="1562100" cy="1054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930400" y="3441700"/>
            <a:ext cx="635000" cy="1155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4851400" y="3441700"/>
            <a:ext cx="635000" cy="1155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565400" y="3448050"/>
            <a:ext cx="679450" cy="1149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486400" y="3441700"/>
            <a:ext cx="679450" cy="1149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744800" y="4793734"/>
            <a:ext cx="43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141800" y="4793734"/>
            <a:ext cx="35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678680" y="4793734"/>
            <a:ext cx="36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 flipH="1">
            <a:off x="6012180" y="4793734"/>
            <a:ext cx="36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2111392" y="326338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53685" y="2260084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52600" y="32893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ru-RU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1755050" y="3712865"/>
            <a:ext cx="411300" cy="684768"/>
          </a:xfrm>
          <a:prstGeom prst="straightConnector1">
            <a:avLst/>
          </a:prstGeom>
          <a:ln w="50800" cmpd="dbl">
            <a:bevel/>
            <a:headEnd w="lg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758825" y="3658632"/>
            <a:ext cx="411300" cy="684768"/>
          </a:xfrm>
          <a:prstGeom prst="straightConnector1">
            <a:avLst/>
          </a:prstGeom>
          <a:ln w="50800" cmpd="dbl">
            <a:bevel/>
            <a:headEnd w="lg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78975" y="32903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flipH="1">
            <a:off x="2711815" y="2444750"/>
            <a:ext cx="766900" cy="521811"/>
          </a:xfrm>
          <a:prstGeom prst="straightConnector1">
            <a:avLst/>
          </a:prstGeom>
          <a:ln w="50800" cmpd="dbl">
            <a:bevel/>
            <a:headEnd w="lg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37000" y="20574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4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16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Блок-схема: узел 67"/>
          <p:cNvSpPr/>
          <p:nvPr/>
        </p:nvSpPr>
        <p:spPr>
          <a:xfrm>
            <a:off x="6610960" y="3408855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Минимакс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703" y="1397000"/>
            <a:ext cx="8205267" cy="4144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0-й уровень – игрок </a:t>
            </a:r>
            <a:r>
              <a:rPr lang="en-US" sz="2400" dirty="0" smtClean="0"/>
              <a:t>MAX</a:t>
            </a:r>
            <a:r>
              <a:rPr lang="ru-RU" sz="2400" dirty="0" smtClean="0"/>
              <a:t>, дальше чередование </a:t>
            </a:r>
            <a:r>
              <a:rPr lang="en-US" sz="2400" dirty="0" smtClean="0"/>
              <a:t>     MIN </a:t>
            </a:r>
            <a:r>
              <a:rPr lang="ru-RU" sz="2400" dirty="0" smtClean="0"/>
              <a:t>и </a:t>
            </a:r>
            <a:r>
              <a:rPr lang="en-US" sz="2400" dirty="0" smtClean="0"/>
              <a:t>MAX</a:t>
            </a:r>
            <a:endParaRPr lang="ru-RU" sz="2400" dirty="0" smtClean="0"/>
          </a:p>
          <a:p>
            <a:pPr>
              <a:spcBef>
                <a:spcPts val="600"/>
              </a:spcBef>
            </a:pPr>
            <a:r>
              <a:rPr lang="ru-RU" sz="2400" dirty="0" smtClean="0"/>
              <a:t>Вычисляются значения</a:t>
            </a:r>
            <a:r>
              <a:rPr lang="en-US" sz="2400" dirty="0" smtClean="0"/>
              <a:t> </a:t>
            </a:r>
            <a:r>
              <a:rPr lang="ru-RU" sz="2400" dirty="0" smtClean="0"/>
              <a:t>в листьях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На уровне игрока </a:t>
            </a:r>
            <a:r>
              <a:rPr lang="en-US" sz="2400" dirty="0" smtClean="0"/>
              <a:t>MIN</a:t>
            </a:r>
            <a:r>
              <a:rPr lang="ru-RU" sz="2400" dirty="0" smtClean="0"/>
              <a:t>(</a:t>
            </a:r>
            <a:r>
              <a:rPr lang="en-US" sz="2400" dirty="0" smtClean="0"/>
              <a:t>MAX) </a:t>
            </a:r>
            <a:r>
              <a:rPr lang="ru-RU" sz="2400" dirty="0" smtClean="0"/>
              <a:t>значение вершины</a:t>
            </a:r>
            <a:r>
              <a:rPr lang="en-US" sz="2400" dirty="0" smtClean="0"/>
              <a:t> </a:t>
            </a:r>
            <a:r>
              <a:rPr lang="ru-RU" sz="2400" dirty="0" smtClean="0"/>
              <a:t>вычисляется как минимум(максимум) из значений смежных вершин на уровне ниже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Процесс продолжается до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ru-RU" sz="2400" dirty="0" smtClean="0"/>
              <a:t>вычисления</a:t>
            </a:r>
            <a:r>
              <a:rPr lang="en-US" sz="2400" dirty="0" smtClean="0"/>
              <a:t> </a:t>
            </a:r>
            <a:r>
              <a:rPr lang="ru-RU" sz="2400" dirty="0" smtClean="0"/>
              <a:t>значения в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ru-RU" sz="2400" dirty="0" smtClean="0"/>
              <a:t>корне дерева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5679255" y="4254193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7524856" y="4239685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6612161" y="3408714"/>
            <a:ext cx="566057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12" idx="3"/>
            <a:endCxn id="10" idx="7"/>
          </p:cNvCxnSpPr>
          <p:nvPr/>
        </p:nvCxnSpPr>
        <p:spPr>
          <a:xfrm flipH="1">
            <a:off x="6162415" y="3891142"/>
            <a:ext cx="532643" cy="4459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1"/>
            <a:endCxn id="12" idx="5"/>
          </p:cNvCxnSpPr>
          <p:nvPr/>
        </p:nvCxnSpPr>
        <p:spPr>
          <a:xfrm flipH="1" flipV="1">
            <a:off x="7095321" y="3891142"/>
            <a:ext cx="512432" cy="433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5113198" y="5541319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6162415" y="5526811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>
            <a:stCxn id="10" idx="3"/>
            <a:endCxn id="25" idx="0"/>
          </p:cNvCxnSpPr>
          <p:nvPr/>
        </p:nvCxnSpPr>
        <p:spPr>
          <a:xfrm flipH="1">
            <a:off x="5396227" y="4737353"/>
            <a:ext cx="365925" cy="8039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6" idx="0"/>
            <a:endCxn id="10" idx="5"/>
          </p:cNvCxnSpPr>
          <p:nvPr/>
        </p:nvCxnSpPr>
        <p:spPr>
          <a:xfrm flipH="1" flipV="1">
            <a:off x="6162415" y="4737353"/>
            <a:ext cx="283029" cy="789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6958799" y="5555827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Блок-схема: узел 41"/>
          <p:cNvSpPr/>
          <p:nvPr/>
        </p:nvSpPr>
        <p:spPr>
          <a:xfrm>
            <a:off x="8090913" y="5541319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>
            <a:stCxn id="11" idx="3"/>
            <a:endCxn id="41" idx="0"/>
          </p:cNvCxnSpPr>
          <p:nvPr/>
        </p:nvCxnSpPr>
        <p:spPr>
          <a:xfrm flipH="1">
            <a:off x="7241828" y="4735228"/>
            <a:ext cx="365925" cy="82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2" idx="0"/>
            <a:endCxn id="11" idx="5"/>
          </p:cNvCxnSpPr>
          <p:nvPr/>
        </p:nvCxnSpPr>
        <p:spPr>
          <a:xfrm flipH="1" flipV="1">
            <a:off x="8008016" y="4735228"/>
            <a:ext cx="365926" cy="806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56285" y="3440334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04360" y="4275611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Блок-схема: узел 50"/>
          <p:cNvSpPr/>
          <p:nvPr/>
        </p:nvSpPr>
        <p:spPr>
          <a:xfrm>
            <a:off x="5678560" y="4254855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Блок-схема: узел 53"/>
          <p:cNvSpPr/>
          <p:nvPr/>
        </p:nvSpPr>
        <p:spPr>
          <a:xfrm>
            <a:off x="7525360" y="4240455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flipH="1">
            <a:off x="5254075" y="4797519"/>
            <a:ext cx="284303" cy="61991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7105719" y="4797520"/>
            <a:ext cx="284303" cy="61991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>
            <a:off x="6104584" y="3879714"/>
            <a:ext cx="402940" cy="334447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10" grpId="0" animBg="1"/>
      <p:bldP spid="11" grpId="0" animBg="1"/>
      <p:bldP spid="12" grpId="0" animBg="1"/>
      <p:bldP spid="51" grpId="0" animBg="1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rgbClr val="663366"/>
                </a:solidFill>
              </a:rPr>
              <a:t>Альфа-бета отсечение</a:t>
            </a:r>
            <a:endParaRPr lang="ru-RU" sz="72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24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Optimization: Pruning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Кузьмин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98474" y="1515209"/>
            <a:ext cx="8354173" cy="2089637"/>
          </a:xfrm>
        </p:spPr>
        <p:txBody>
          <a:bodyPr/>
          <a:lstStyle/>
          <a:p>
            <a:r>
              <a:rPr lang="en-US" dirty="0" smtClean="0"/>
              <a:t>In Minimax we sometimes do extra work: evaluate nodes whose values have no impact on the rest of the search</a:t>
            </a:r>
          </a:p>
          <a:p>
            <a:r>
              <a:rPr lang="en-US" dirty="0" smtClean="0"/>
              <a:t>We can “prune” sections of the game tree off if we know that they are irrelevant to the outcome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162328" y="3604846"/>
            <a:ext cx="1002324" cy="50995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2926526" y="4170692"/>
            <a:ext cx="4116111" cy="737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b="1" i="1" dirty="0" smtClean="0"/>
              <a:t>Alpha-Beta Pruning: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Объект 4"/>
              <p:cNvSpPr txBox="1">
                <a:spLocks/>
              </p:cNvSpPr>
              <p:nvPr/>
            </p:nvSpPr>
            <p:spPr>
              <a:xfrm>
                <a:off x="650874" y="4774449"/>
                <a:ext cx="8354173" cy="20896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55600" indent="-355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8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1pPr>
                <a:lvl2pPr marL="622300" indent="-3937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Clr>
                    <a:schemeClr val="accent1">
                      <a:lumMod val="60000"/>
                      <a:lumOff val="40000"/>
                    </a:schemeClr>
                  </a:buClr>
                  <a:buSzPct val="75000"/>
                  <a:buFont typeface="Wingdings" pitchFamily="2" charset="2"/>
                  <a:buChar char="n"/>
                  <a:defRPr sz="28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2pPr>
                <a:lvl3pPr marL="812800" indent="-355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8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3pPr>
                <a:lvl4pPr marL="1079500" indent="-3937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Clr>
                    <a:schemeClr val="accent1">
                      <a:lumMod val="60000"/>
                      <a:lumOff val="40000"/>
                    </a:schemeClr>
                  </a:buClr>
                  <a:buSzPct val="75000"/>
                  <a:buFont typeface="Wingdings" pitchFamily="2" charset="2"/>
                  <a:buChar char="n"/>
                  <a:defRPr sz="28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4pPr>
                <a:lvl5pPr marL="1257300" indent="-3429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8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5pPr>
                <a:lvl6pPr marL="1377950" indent="-228600" algn="l" defTabSz="914400" rtl="0" eaLnBrk="1" latinLnBrk="0" hangingPunct="1">
                  <a:spcBef>
                    <a:spcPct val="20000"/>
                  </a:spcBef>
                  <a:buClr>
                    <a:schemeClr val="accent1">
                      <a:lumMod val="60000"/>
                      <a:lumOff val="40000"/>
                    </a:schemeClr>
                  </a:buClr>
                  <a:buSzPct val="75000"/>
                  <a:buFont typeface="Wingdings" pitchFamily="2" charset="2"/>
                  <a:buChar char=""/>
                  <a:defRPr lang="en-US" sz="1800" kern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603375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"/>
                  <a:defRPr lang="en-US" sz="1800" kern="1200" baseline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830388" indent="-228600" algn="l" defTabSz="914400" rtl="0" eaLnBrk="1" latinLnBrk="0" hangingPunct="1">
                  <a:spcBef>
                    <a:spcPct val="20000"/>
                  </a:spcBef>
                  <a:buClr>
                    <a:schemeClr val="accent1">
                      <a:lumMod val="60000"/>
                      <a:lumOff val="40000"/>
                    </a:schemeClr>
                  </a:buClr>
                  <a:buSzPct val="75000"/>
                  <a:buFont typeface="Wingdings" pitchFamily="2" charset="2"/>
                  <a:buChar char=""/>
                  <a:defRPr lang="en-US" sz="1800" kern="1200" baseline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"/>
                  <a:defRPr lang="en-US" sz="1800" kern="1200" baseline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600" dirty="0" smtClean="0"/>
                  <a:t>Leads to the same answer, as original Minimax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600" dirty="0" smtClean="0"/>
                  <a:t>Provides a significant performance speedup (</a:t>
                </a:r>
                <a14:m>
                  <m:oMath xmlns="" xmlns:m="http://schemas.openxmlformats.org/officeDocument/2006/math">
                    <m:r>
                      <m:rPr>
                        <m:sty m:val="p"/>
                      </m:rPr>
                      <a:rPr lang="en-US" sz="2600" b="0" i="0" dirty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𝑟𝑜𝑚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6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 dirty="0" err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600" b="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e>
                    </m:d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𝑎𝑝𝑝𝑟𝑜𝑥𝑖𝑚𝑎𝑡𝑒𝑙𝑦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en-US" sz="26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600" b="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6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 smtClean="0"/>
                  <a:t>)</a:t>
                </a:r>
                <a:endParaRPr lang="ru-RU" sz="2600" dirty="0"/>
              </a:p>
            </p:txBody>
          </p:sp>
        </mc:Choice>
        <mc:Fallback xmlns="">
          <p:sp>
            <p:nvSpPr>
              <p:cNvPr id="15" name="Объект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4" y="4774449"/>
                <a:ext cx="8354173" cy="2089637"/>
              </a:xfrm>
              <a:prstGeom prst="rect">
                <a:avLst/>
              </a:prstGeom>
              <a:blipFill>
                <a:blip r:embed="rId2"/>
                <a:stretch>
                  <a:fillRect l="-657" t="-46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420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Alpha-beta algorithm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096" y="6250268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5" name="Содержимое 2"/>
          <p:cNvSpPr>
            <a:spLocks noGrp="1"/>
          </p:cNvSpPr>
          <p:nvPr>
            <p:ph idx="1"/>
          </p:nvPr>
        </p:nvSpPr>
        <p:spPr>
          <a:xfrm>
            <a:off x="498473" y="1648978"/>
            <a:ext cx="8093734" cy="31383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600" dirty="0" smtClean="0"/>
              <a:t>Оптимизация алгоритма минимакса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600" dirty="0" smtClean="0"/>
              <a:t>Основная идея: можно прекратить оценивать ветвь дерева поиска, если для этой ветви значение оценочной функции хуже, чем для предыдущей ветви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600" dirty="0" smtClean="0"/>
              <a:t>Результат работы оптимизированного алгоритма такой же, как и у алгоритма без оптимизации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600" dirty="0" smtClean="0"/>
              <a:t>Является ускорением, а не приближением минимаксного перебора</a:t>
            </a:r>
          </a:p>
        </p:txBody>
      </p:sp>
    </p:spTree>
    <p:extLst>
      <p:ext uri="{BB962C8B-B14F-4D97-AF65-F5344CB8AC3E}">
        <p14:creationId xmlns:p14="http://schemas.microsoft.com/office/powerpoint/2010/main" val="200613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Alpha–</a:t>
            </a:r>
            <a:r>
              <a:rPr lang="fi-FI" dirty="0" err="1"/>
              <a:t>Beta</a:t>
            </a:r>
            <a:r>
              <a:rPr lang="fi-FI" dirty="0"/>
              <a:t> </a:t>
            </a:r>
            <a:r>
              <a:rPr lang="fi-FI" dirty="0" err="1"/>
              <a:t>pruning</a:t>
            </a:r>
            <a:endParaRPr lang="ru-RU" dirty="0"/>
          </a:p>
        </p:txBody>
      </p:sp>
      <p:pic>
        <p:nvPicPr>
          <p:cNvPr id="6" name="Содержимое 5" descr="Снимок экрана 2017-03-08 в 17.30.2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10" b="-2810"/>
          <a:stretch>
            <a:fillRect/>
          </a:stretch>
        </p:blipFill>
        <p:spPr>
          <a:xfrm>
            <a:off x="498475" y="1981200"/>
            <a:ext cx="7556500" cy="4144963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80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774" y="496794"/>
            <a:ext cx="7556313" cy="1116106"/>
          </a:xfrm>
        </p:spPr>
        <p:txBody>
          <a:bodyPr/>
          <a:lstStyle/>
          <a:p>
            <a:r>
              <a:rPr lang="en-US" dirty="0" smtClean="0"/>
              <a:t>Alpha-Beta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58909" y="62620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9" name="Footer Placeholder 4"/>
          <p:cNvSpPr txBox="1">
            <a:spLocks/>
          </p:cNvSpPr>
          <p:nvPr/>
        </p:nvSpPr>
        <p:spPr>
          <a:xfrm>
            <a:off x="269873" y="62620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76" name="Кольцо 75"/>
          <p:cNvSpPr/>
          <p:nvPr/>
        </p:nvSpPr>
        <p:spPr>
          <a:xfrm>
            <a:off x="2159000" y="2307010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7" name="Кольцо 76"/>
          <p:cNvSpPr/>
          <p:nvPr/>
        </p:nvSpPr>
        <p:spPr>
          <a:xfrm>
            <a:off x="2857500" y="3354654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8" name="Кольцо 77"/>
          <p:cNvSpPr/>
          <p:nvPr/>
        </p:nvSpPr>
        <p:spPr>
          <a:xfrm>
            <a:off x="1460500" y="3354654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Кольцо 78"/>
          <p:cNvSpPr/>
          <p:nvPr/>
        </p:nvSpPr>
        <p:spPr>
          <a:xfrm>
            <a:off x="1917700" y="4402298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0" name="Кольцо 79"/>
          <p:cNvSpPr/>
          <p:nvPr/>
        </p:nvSpPr>
        <p:spPr>
          <a:xfrm>
            <a:off x="1003300" y="4402298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1" name="Кольцо 80"/>
          <p:cNvSpPr/>
          <p:nvPr/>
        </p:nvSpPr>
        <p:spPr>
          <a:xfrm>
            <a:off x="2400300" y="4402298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Кольцо 81"/>
          <p:cNvSpPr/>
          <p:nvPr/>
        </p:nvSpPr>
        <p:spPr>
          <a:xfrm>
            <a:off x="3314700" y="4402298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247900" y="2351623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2</a:t>
            </a:r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1549400" y="3399267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2</a:t>
            </a:r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2946400" y="3399267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1092200" y="4446911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2</a:t>
            </a:r>
            <a:endParaRPr lang="ru-RU"/>
          </a:p>
        </p:txBody>
      </p:sp>
      <p:sp>
        <p:nvSpPr>
          <p:cNvPr id="87" name="TextBox 86"/>
          <p:cNvSpPr txBox="1"/>
          <p:nvPr/>
        </p:nvSpPr>
        <p:spPr>
          <a:xfrm>
            <a:off x="2006600" y="4446911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489200" y="4452476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403600" y="4446911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</a:t>
            </a:r>
          </a:p>
        </p:txBody>
      </p:sp>
      <p:cxnSp>
        <p:nvCxnSpPr>
          <p:cNvPr id="91" name="Прямая соединительная линия 90"/>
          <p:cNvCxnSpPr>
            <a:stCxn id="76" idx="5"/>
            <a:endCxn id="77" idx="0"/>
          </p:cNvCxnSpPr>
          <p:nvPr/>
        </p:nvCxnSpPr>
        <p:spPr>
          <a:xfrm>
            <a:off x="2549245" y="2698414"/>
            <a:ext cx="5368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76" idx="3"/>
            <a:endCxn id="78" idx="0"/>
          </p:cNvCxnSpPr>
          <p:nvPr/>
        </p:nvCxnSpPr>
        <p:spPr>
          <a:xfrm flipH="1">
            <a:off x="1689100" y="2698414"/>
            <a:ext cx="5368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77" idx="5"/>
            <a:endCxn id="82" idx="0"/>
          </p:cNvCxnSpPr>
          <p:nvPr/>
        </p:nvCxnSpPr>
        <p:spPr>
          <a:xfrm>
            <a:off x="3247745" y="3746058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77" idx="3"/>
            <a:endCxn id="81" idx="0"/>
          </p:cNvCxnSpPr>
          <p:nvPr/>
        </p:nvCxnSpPr>
        <p:spPr>
          <a:xfrm flipH="1">
            <a:off x="2628900" y="3746058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stCxn id="78" idx="5"/>
            <a:endCxn id="79" idx="0"/>
          </p:cNvCxnSpPr>
          <p:nvPr/>
        </p:nvCxnSpPr>
        <p:spPr>
          <a:xfrm>
            <a:off x="1850745" y="3746058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>
            <a:stCxn id="78" idx="3"/>
            <a:endCxn id="80" idx="0"/>
          </p:cNvCxnSpPr>
          <p:nvPr/>
        </p:nvCxnSpPr>
        <p:spPr>
          <a:xfrm flipH="1">
            <a:off x="1231900" y="3746058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254610" y="2351623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MAX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4258795" y="3399267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ru-RU" dirty="0"/>
          </a:p>
        </p:txBody>
      </p:sp>
      <p:sp>
        <p:nvSpPr>
          <p:cNvPr id="104" name="Кольцо 103"/>
          <p:cNvSpPr/>
          <p:nvPr/>
        </p:nvSpPr>
        <p:spPr>
          <a:xfrm>
            <a:off x="6375455" y="2262397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5" name="Кольцо 104"/>
          <p:cNvSpPr/>
          <p:nvPr/>
        </p:nvSpPr>
        <p:spPr>
          <a:xfrm>
            <a:off x="7073955" y="3310041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6" name="Кольцо 105"/>
          <p:cNvSpPr/>
          <p:nvPr/>
        </p:nvSpPr>
        <p:spPr>
          <a:xfrm>
            <a:off x="5676955" y="3310041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7" name="Кольцо 106"/>
          <p:cNvSpPr/>
          <p:nvPr/>
        </p:nvSpPr>
        <p:spPr>
          <a:xfrm>
            <a:off x="6134155" y="4357685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8" name="Кольцо 107"/>
          <p:cNvSpPr/>
          <p:nvPr/>
        </p:nvSpPr>
        <p:spPr>
          <a:xfrm>
            <a:off x="5219755" y="4357685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9" name="Кольцо 108"/>
          <p:cNvSpPr/>
          <p:nvPr/>
        </p:nvSpPr>
        <p:spPr>
          <a:xfrm>
            <a:off x="6616755" y="4357685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0" name="Кольцо 109"/>
          <p:cNvSpPr/>
          <p:nvPr/>
        </p:nvSpPr>
        <p:spPr>
          <a:xfrm>
            <a:off x="7531155" y="4357685"/>
            <a:ext cx="457200" cy="458558"/>
          </a:xfrm>
          <a:prstGeom prst="donut">
            <a:avLst>
              <a:gd name="adj" fmla="val 39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464355" y="2307010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2</a:t>
            </a:r>
            <a:endParaRPr lang="ru-RU"/>
          </a:p>
        </p:txBody>
      </p:sp>
      <p:sp>
        <p:nvSpPr>
          <p:cNvPr id="112" name="TextBox 111"/>
          <p:cNvSpPr txBox="1"/>
          <p:nvPr/>
        </p:nvSpPr>
        <p:spPr>
          <a:xfrm>
            <a:off x="5765855" y="3354654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2</a:t>
            </a:r>
            <a:endParaRPr lang="ru-RU"/>
          </a:p>
        </p:txBody>
      </p:sp>
      <p:sp>
        <p:nvSpPr>
          <p:cNvPr id="113" name="TextBox 112"/>
          <p:cNvSpPr txBox="1"/>
          <p:nvPr/>
        </p:nvSpPr>
        <p:spPr>
          <a:xfrm>
            <a:off x="7162855" y="3354654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114" name="TextBox 113"/>
          <p:cNvSpPr txBox="1"/>
          <p:nvPr/>
        </p:nvSpPr>
        <p:spPr>
          <a:xfrm>
            <a:off x="5308655" y="4402298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2</a:t>
            </a:r>
            <a:endParaRPr lang="ru-RU"/>
          </a:p>
        </p:txBody>
      </p:sp>
      <p:sp>
        <p:nvSpPr>
          <p:cNvPr id="115" name="TextBox 114"/>
          <p:cNvSpPr txBox="1"/>
          <p:nvPr/>
        </p:nvSpPr>
        <p:spPr>
          <a:xfrm>
            <a:off x="6223055" y="4402298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705655" y="4407863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17" name="TextBox 116"/>
          <p:cNvSpPr txBox="1"/>
          <p:nvPr/>
        </p:nvSpPr>
        <p:spPr>
          <a:xfrm>
            <a:off x="7620055" y="4402298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>
            <a:off x="6765700" y="2653801"/>
            <a:ext cx="5368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flipH="1">
            <a:off x="5905555" y="2653801"/>
            <a:ext cx="5368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7464200" y="3701445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845355" y="3701445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6067200" y="3701445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>
            <a:off x="5448355" y="3701445"/>
            <a:ext cx="295555" cy="656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Крест 123"/>
          <p:cNvSpPr/>
          <p:nvPr/>
        </p:nvSpPr>
        <p:spPr>
          <a:xfrm rot="2676463">
            <a:off x="7329131" y="3927004"/>
            <a:ext cx="874800" cy="876300"/>
          </a:xfrm>
          <a:prstGeom prst="plus">
            <a:avLst>
              <a:gd name="adj" fmla="val 45975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8" name="Прямая со стрелкой 127"/>
          <p:cNvCxnSpPr>
            <a:endCxn id="110" idx="3"/>
          </p:cNvCxnSpPr>
          <p:nvPr/>
        </p:nvCxnSpPr>
        <p:spPr>
          <a:xfrm flipV="1">
            <a:off x="6375455" y="4749089"/>
            <a:ext cx="1222655" cy="4359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4643529" y="5243205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/>
                <a:cs typeface="Arial"/>
              </a:rPr>
              <a:t>Не нужно исследовать эту ветку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866900" y="1790700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minimax</a:t>
            </a:r>
            <a:endParaRPr lang="ru-RU" dirty="0"/>
          </a:p>
        </p:txBody>
      </p:sp>
      <p:sp>
        <p:nvSpPr>
          <p:cNvPr id="132" name="TextBox 131"/>
          <p:cNvSpPr txBox="1"/>
          <p:nvPr/>
        </p:nvSpPr>
        <p:spPr>
          <a:xfrm>
            <a:off x="6030081" y="1790700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  <a:r>
              <a:rPr lang="en-US" smtClean="0"/>
              <a:t>lpha-beta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2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Блок-схема: узел 32"/>
          <p:cNvSpPr/>
          <p:nvPr/>
        </p:nvSpPr>
        <p:spPr>
          <a:xfrm>
            <a:off x="3229200" y="3373909"/>
            <a:ext cx="563772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Блок-схема: узел 50"/>
          <p:cNvSpPr/>
          <p:nvPr/>
        </p:nvSpPr>
        <p:spPr>
          <a:xfrm>
            <a:off x="3227190" y="3373909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4160791" y="2527768"/>
            <a:ext cx="566057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Альфа-бета отсечение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474" y="1981200"/>
            <a:ext cx="8645526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Дает такой же результат, что и минимакс, но за меньшее число шагов.</a:t>
            </a:r>
            <a:endParaRPr lang="ru-RU" sz="2000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5073486" y="3358739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>
            <a:stCxn id="12" idx="3"/>
          </p:cNvCxnSpPr>
          <p:nvPr/>
        </p:nvCxnSpPr>
        <p:spPr>
          <a:xfrm flipH="1">
            <a:off x="3711045" y="3010196"/>
            <a:ext cx="532643" cy="4459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1"/>
            <a:endCxn id="12" idx="5"/>
          </p:cNvCxnSpPr>
          <p:nvPr/>
        </p:nvCxnSpPr>
        <p:spPr>
          <a:xfrm flipH="1" flipV="1">
            <a:off x="4643951" y="3010196"/>
            <a:ext cx="512432" cy="433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2661828" y="4660373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711045" y="4645865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>
            <a:endCxn id="25" idx="0"/>
          </p:cNvCxnSpPr>
          <p:nvPr/>
        </p:nvCxnSpPr>
        <p:spPr>
          <a:xfrm flipH="1">
            <a:off x="2944857" y="3856407"/>
            <a:ext cx="365925" cy="8039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6" idx="0"/>
          </p:cNvCxnSpPr>
          <p:nvPr/>
        </p:nvCxnSpPr>
        <p:spPr>
          <a:xfrm flipH="1" flipV="1">
            <a:off x="3711045" y="3856407"/>
            <a:ext cx="283029" cy="789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4507429" y="4674881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Блок-схема: узел 41"/>
          <p:cNvSpPr/>
          <p:nvPr/>
        </p:nvSpPr>
        <p:spPr>
          <a:xfrm>
            <a:off x="5639543" y="4660373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>
            <a:stCxn id="11" idx="3"/>
            <a:endCxn id="41" idx="0"/>
          </p:cNvCxnSpPr>
          <p:nvPr/>
        </p:nvCxnSpPr>
        <p:spPr>
          <a:xfrm flipH="1">
            <a:off x="4790458" y="3854282"/>
            <a:ext cx="365925" cy="82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2" idx="0"/>
            <a:endCxn id="11" idx="5"/>
          </p:cNvCxnSpPr>
          <p:nvPr/>
        </p:nvCxnSpPr>
        <p:spPr>
          <a:xfrm flipH="1" flipV="1">
            <a:off x="5556646" y="3854282"/>
            <a:ext cx="365926" cy="806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204915" y="2559388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352990" y="3394665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Блок-схема: узел 29"/>
          <p:cNvSpPr/>
          <p:nvPr/>
        </p:nvSpPr>
        <p:spPr>
          <a:xfrm>
            <a:off x="2660400" y="4662000"/>
            <a:ext cx="567485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Блок-схема: узел 30"/>
          <p:cNvSpPr/>
          <p:nvPr/>
        </p:nvSpPr>
        <p:spPr>
          <a:xfrm>
            <a:off x="3227885" y="3373909"/>
            <a:ext cx="563772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≤2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Блок-схема: узел 31"/>
          <p:cNvSpPr/>
          <p:nvPr/>
        </p:nvSpPr>
        <p:spPr>
          <a:xfrm>
            <a:off x="3711600" y="4647600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2800078" y="3917885"/>
            <a:ext cx="284303" cy="61991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узел 34"/>
          <p:cNvSpPr/>
          <p:nvPr/>
        </p:nvSpPr>
        <p:spPr>
          <a:xfrm>
            <a:off x="4161600" y="2527768"/>
            <a:ext cx="563772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4506874" y="4674881"/>
            <a:ext cx="566383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Блок-схема: узел 37"/>
          <p:cNvSpPr/>
          <p:nvPr/>
        </p:nvSpPr>
        <p:spPr>
          <a:xfrm>
            <a:off x="5072400" y="3358739"/>
            <a:ext cx="563772" cy="5812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≤1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Прямая соединительная линия 38"/>
          <p:cNvCxnSpPr>
            <a:stCxn id="38" idx="1"/>
            <a:endCxn id="35" idx="5"/>
          </p:cNvCxnSpPr>
          <p:nvPr/>
        </p:nvCxnSpPr>
        <p:spPr>
          <a:xfrm flipH="1" flipV="1">
            <a:off x="4642810" y="3010928"/>
            <a:ext cx="512152" cy="4329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Блок-схема: узел 44"/>
          <p:cNvSpPr/>
          <p:nvPr/>
        </p:nvSpPr>
        <p:spPr>
          <a:xfrm>
            <a:off x="4161600" y="2528625"/>
            <a:ext cx="567485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3639989" y="3006554"/>
            <a:ext cx="402940" cy="344079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54701" y="2475964"/>
                <a:ext cx="2010037" cy="823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est</m:t>
                                </m:r>
                                <m:r>
                                  <a:rPr lang="ru-RU" sz="2400" i="0">
                                    <a:latin typeface="Cambria Math" panose="02040503050406030204" pitchFamily="18" charset="0"/>
                                  </a:rPr>
                                  <m:t>≥2</m:t>
                                </m:r>
                                <m:r>
                                  <a:rPr lang="ru-RU" sz="2400" b="0" i="0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best</m:t>
                                </m:r>
                                <m:r>
                                  <a:rPr lang="ru-RU" sz="2400" i="0">
                                    <a:latin typeface="Cambria Math" panose="02040503050406030204" pitchFamily="18" charset="0"/>
                                  </a:rPr>
                                  <m:t>≤1</m:t>
                                </m:r>
                                <m:r>
                                  <a:rPr lang="ru-RU" sz="2400" b="0" i="0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β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701" y="2475964"/>
                <a:ext cx="2010037" cy="8238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718188" y="2592996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⇒ 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Номер слайда 3"/>
          <p:cNvSpPr txBox="1">
            <a:spLocks/>
          </p:cNvSpPr>
          <p:nvPr/>
        </p:nvSpPr>
        <p:spPr>
          <a:xfrm>
            <a:off x="8298609" y="62493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3</a:t>
            </a:r>
            <a:endParaRPr lang="en-US" dirty="0"/>
          </a:p>
        </p:txBody>
      </p:sp>
      <p:sp>
        <p:nvSpPr>
          <p:cNvPr id="40" name="Блок-схема: узел 39"/>
          <p:cNvSpPr/>
          <p:nvPr/>
        </p:nvSpPr>
        <p:spPr>
          <a:xfrm>
            <a:off x="5641200" y="4662000"/>
            <a:ext cx="566057" cy="580565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187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 animBg="1"/>
      <p:bldP spid="12" grpId="0" animBg="1"/>
      <p:bldP spid="11" grpId="0" animBg="1"/>
      <p:bldP spid="25" grpId="0" animBg="1"/>
      <p:bldP spid="26" grpId="0" animBg="1"/>
      <p:bldP spid="41" grpId="0" animBg="1"/>
      <p:bldP spid="42" grpId="0" animBg="1"/>
      <p:bldP spid="30" grpId="0" animBg="1"/>
      <p:bldP spid="31" grpId="0" animBg="1"/>
      <p:bldP spid="31" grpId="1" animBg="1"/>
      <p:bldP spid="32" grpId="0" animBg="1"/>
      <p:bldP spid="35" grpId="0" animBg="1"/>
      <p:bldP spid="35" grpId="1" animBg="1"/>
      <p:bldP spid="36" grpId="0" animBg="1"/>
      <p:bldP spid="38" grpId="0" animBg="1"/>
      <p:bldP spid="45" grpId="0" animBg="1"/>
      <p:bldP spid="5" grpId="0"/>
      <p:bldP spid="5" grpId="1"/>
      <p:bldP spid="13" grpId="0"/>
      <p:bldP spid="13" grpId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Термины и основные понятия</a:t>
            </a:r>
            <a:endParaRPr lang="ru-RU" sz="60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9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Alpha-beta algorithm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К.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4572000" y="1540764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2412000" y="2121408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6732000" y="2121408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1332000" y="2880000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3492000" y="2880000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5652000" y="2880000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7812000" y="2880000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79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187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295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403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11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19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7272000" y="3749507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8352000" y="3746459"/>
            <a:ext cx="109728" cy="118872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>
            <a:stCxn id="6" idx="2"/>
            <a:endCxn id="9" idx="7"/>
          </p:cNvCxnSpPr>
          <p:nvPr/>
        </p:nvCxnSpPr>
        <p:spPr>
          <a:xfrm flipH="1">
            <a:off x="2505659" y="1600200"/>
            <a:ext cx="2066341" cy="538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6" idx="6"/>
            <a:endCxn id="10" idx="1"/>
          </p:cNvCxnSpPr>
          <p:nvPr/>
        </p:nvCxnSpPr>
        <p:spPr>
          <a:xfrm>
            <a:off x="4681728" y="1600200"/>
            <a:ext cx="2066341" cy="538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9" idx="3"/>
            <a:endCxn id="11" idx="7"/>
          </p:cNvCxnSpPr>
          <p:nvPr/>
        </p:nvCxnSpPr>
        <p:spPr>
          <a:xfrm flipH="1">
            <a:off x="1425659" y="2222872"/>
            <a:ext cx="1002410" cy="674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9" idx="5"/>
            <a:endCxn id="12" idx="1"/>
          </p:cNvCxnSpPr>
          <p:nvPr/>
        </p:nvCxnSpPr>
        <p:spPr>
          <a:xfrm>
            <a:off x="2505659" y="2222872"/>
            <a:ext cx="1002410" cy="674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0" idx="3"/>
            <a:endCxn id="13" idx="7"/>
          </p:cNvCxnSpPr>
          <p:nvPr/>
        </p:nvCxnSpPr>
        <p:spPr>
          <a:xfrm flipH="1">
            <a:off x="5745659" y="2222872"/>
            <a:ext cx="1002410" cy="674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0" idx="5"/>
            <a:endCxn id="14" idx="1"/>
          </p:cNvCxnSpPr>
          <p:nvPr/>
        </p:nvCxnSpPr>
        <p:spPr>
          <a:xfrm>
            <a:off x="6825659" y="2222872"/>
            <a:ext cx="1002410" cy="674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4" idx="3"/>
            <a:endCxn id="21" idx="0"/>
          </p:cNvCxnSpPr>
          <p:nvPr/>
        </p:nvCxnSpPr>
        <p:spPr>
          <a:xfrm flipH="1">
            <a:off x="7326864" y="2981464"/>
            <a:ext cx="501205" cy="7680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4" idx="5"/>
            <a:endCxn id="22" idx="0"/>
          </p:cNvCxnSpPr>
          <p:nvPr/>
        </p:nvCxnSpPr>
        <p:spPr>
          <a:xfrm>
            <a:off x="7905659" y="2981464"/>
            <a:ext cx="501205" cy="764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3" idx="3"/>
            <a:endCxn id="19" idx="0"/>
          </p:cNvCxnSpPr>
          <p:nvPr/>
        </p:nvCxnSpPr>
        <p:spPr>
          <a:xfrm flipH="1">
            <a:off x="5166864" y="2981464"/>
            <a:ext cx="501205" cy="764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3" idx="5"/>
            <a:endCxn id="20" idx="1"/>
          </p:cNvCxnSpPr>
          <p:nvPr/>
        </p:nvCxnSpPr>
        <p:spPr>
          <a:xfrm>
            <a:off x="5745659" y="2981464"/>
            <a:ext cx="462410" cy="7824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2" idx="3"/>
            <a:endCxn id="17" idx="0"/>
          </p:cNvCxnSpPr>
          <p:nvPr/>
        </p:nvCxnSpPr>
        <p:spPr>
          <a:xfrm flipH="1">
            <a:off x="3006864" y="2981464"/>
            <a:ext cx="501205" cy="764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12" idx="5"/>
            <a:endCxn id="18" idx="0"/>
          </p:cNvCxnSpPr>
          <p:nvPr/>
        </p:nvCxnSpPr>
        <p:spPr>
          <a:xfrm>
            <a:off x="3585659" y="2981464"/>
            <a:ext cx="501205" cy="764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11" idx="5"/>
            <a:endCxn id="16" idx="0"/>
          </p:cNvCxnSpPr>
          <p:nvPr/>
        </p:nvCxnSpPr>
        <p:spPr>
          <a:xfrm>
            <a:off x="1425659" y="2981464"/>
            <a:ext cx="501205" cy="764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1" idx="3"/>
            <a:endCxn id="15" idx="0"/>
          </p:cNvCxnSpPr>
          <p:nvPr/>
        </p:nvCxnSpPr>
        <p:spPr>
          <a:xfrm flipH="1">
            <a:off x="846864" y="2981464"/>
            <a:ext cx="501205" cy="764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Блок-схема: узел 60"/>
          <p:cNvSpPr/>
          <p:nvPr/>
        </p:nvSpPr>
        <p:spPr>
          <a:xfrm>
            <a:off x="43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62" name="Блок-схема: узел 61"/>
          <p:cNvSpPr/>
          <p:nvPr/>
        </p:nvSpPr>
        <p:spPr>
          <a:xfrm>
            <a:off x="151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3" name="Блок-схема: узел 62"/>
          <p:cNvSpPr/>
          <p:nvPr/>
        </p:nvSpPr>
        <p:spPr>
          <a:xfrm>
            <a:off x="97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64" name="Блок-схема: узел 63"/>
          <p:cNvSpPr/>
          <p:nvPr/>
        </p:nvSpPr>
        <p:spPr>
          <a:xfrm>
            <a:off x="259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65" name="Блок-схема: узел 64"/>
          <p:cNvSpPr/>
          <p:nvPr/>
        </p:nvSpPr>
        <p:spPr>
          <a:xfrm>
            <a:off x="2052000" y="4320000"/>
            <a:ext cx="288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66" name="Блок-схема: узел 65"/>
          <p:cNvSpPr/>
          <p:nvPr/>
        </p:nvSpPr>
        <p:spPr>
          <a:xfrm>
            <a:off x="3672000" y="4320000"/>
            <a:ext cx="288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7" name="Блок-схема: узел 66"/>
          <p:cNvSpPr/>
          <p:nvPr/>
        </p:nvSpPr>
        <p:spPr>
          <a:xfrm>
            <a:off x="313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68" name="Блок-схема: узел 67"/>
          <p:cNvSpPr/>
          <p:nvPr/>
        </p:nvSpPr>
        <p:spPr>
          <a:xfrm>
            <a:off x="475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9" name="Блок-схема: узел 68"/>
          <p:cNvSpPr/>
          <p:nvPr/>
        </p:nvSpPr>
        <p:spPr>
          <a:xfrm>
            <a:off x="4212000" y="4320000"/>
            <a:ext cx="288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0" name="Блок-схема: узел 69"/>
          <p:cNvSpPr/>
          <p:nvPr/>
        </p:nvSpPr>
        <p:spPr>
          <a:xfrm>
            <a:off x="583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71" name="Блок-схема: узел 70"/>
          <p:cNvSpPr/>
          <p:nvPr/>
        </p:nvSpPr>
        <p:spPr>
          <a:xfrm>
            <a:off x="5292000" y="4320000"/>
            <a:ext cx="288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72" name="Блок-схема: узел 71"/>
          <p:cNvSpPr/>
          <p:nvPr/>
        </p:nvSpPr>
        <p:spPr>
          <a:xfrm>
            <a:off x="691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73" name="Блок-схема: узел 72"/>
          <p:cNvSpPr/>
          <p:nvPr/>
        </p:nvSpPr>
        <p:spPr>
          <a:xfrm>
            <a:off x="637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74" name="Блок-схема: узел 73"/>
          <p:cNvSpPr/>
          <p:nvPr/>
        </p:nvSpPr>
        <p:spPr>
          <a:xfrm>
            <a:off x="7452000" y="4320000"/>
            <a:ext cx="288000" cy="252000"/>
          </a:xfrm>
          <a:prstGeom prst="flowChartConnector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75" name="Блок-схема: узел 74"/>
          <p:cNvSpPr/>
          <p:nvPr/>
        </p:nvSpPr>
        <p:spPr>
          <a:xfrm>
            <a:off x="7992000" y="4320000"/>
            <a:ext cx="288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8" name="Блок-схема: узел 77"/>
          <p:cNvSpPr/>
          <p:nvPr/>
        </p:nvSpPr>
        <p:spPr>
          <a:xfrm>
            <a:off x="8532000" y="4320000"/>
            <a:ext cx="288000" cy="2520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cxnSp>
        <p:nvCxnSpPr>
          <p:cNvPr id="80" name="Прямая соединительная линия 79"/>
          <p:cNvCxnSpPr>
            <a:stCxn id="15" idx="3"/>
            <a:endCxn id="61" idx="0"/>
          </p:cNvCxnSpPr>
          <p:nvPr/>
        </p:nvCxnSpPr>
        <p:spPr>
          <a:xfrm flipH="1">
            <a:off x="57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15" idx="5"/>
            <a:endCxn id="63" idx="0"/>
          </p:cNvCxnSpPr>
          <p:nvPr/>
        </p:nvCxnSpPr>
        <p:spPr>
          <a:xfrm>
            <a:off x="88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16" idx="3"/>
            <a:endCxn id="62" idx="0"/>
          </p:cNvCxnSpPr>
          <p:nvPr/>
        </p:nvCxnSpPr>
        <p:spPr>
          <a:xfrm flipH="1">
            <a:off x="165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stCxn id="16" idx="5"/>
            <a:endCxn id="65" idx="0"/>
          </p:cNvCxnSpPr>
          <p:nvPr/>
        </p:nvCxnSpPr>
        <p:spPr>
          <a:xfrm>
            <a:off x="196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stCxn id="17" idx="3"/>
            <a:endCxn id="64" idx="0"/>
          </p:cNvCxnSpPr>
          <p:nvPr/>
        </p:nvCxnSpPr>
        <p:spPr>
          <a:xfrm flipH="1">
            <a:off x="273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17" idx="5"/>
            <a:endCxn id="67" idx="0"/>
          </p:cNvCxnSpPr>
          <p:nvPr/>
        </p:nvCxnSpPr>
        <p:spPr>
          <a:xfrm>
            <a:off x="304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18" idx="3"/>
            <a:endCxn id="66" idx="0"/>
          </p:cNvCxnSpPr>
          <p:nvPr/>
        </p:nvCxnSpPr>
        <p:spPr>
          <a:xfrm flipH="1">
            <a:off x="381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18" idx="5"/>
            <a:endCxn id="69" idx="0"/>
          </p:cNvCxnSpPr>
          <p:nvPr/>
        </p:nvCxnSpPr>
        <p:spPr>
          <a:xfrm>
            <a:off x="412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19" idx="3"/>
            <a:endCxn id="68" idx="0"/>
          </p:cNvCxnSpPr>
          <p:nvPr/>
        </p:nvCxnSpPr>
        <p:spPr>
          <a:xfrm flipH="1">
            <a:off x="489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19" idx="5"/>
            <a:endCxn id="71" idx="0"/>
          </p:cNvCxnSpPr>
          <p:nvPr/>
        </p:nvCxnSpPr>
        <p:spPr>
          <a:xfrm>
            <a:off x="520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20" idx="3"/>
            <a:endCxn id="70" idx="0"/>
          </p:cNvCxnSpPr>
          <p:nvPr/>
        </p:nvCxnSpPr>
        <p:spPr>
          <a:xfrm flipH="1">
            <a:off x="597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>
            <a:stCxn id="20" idx="5"/>
            <a:endCxn id="73" idx="0"/>
          </p:cNvCxnSpPr>
          <p:nvPr/>
        </p:nvCxnSpPr>
        <p:spPr>
          <a:xfrm>
            <a:off x="628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>
            <a:stCxn id="21" idx="3"/>
            <a:endCxn id="72" idx="0"/>
          </p:cNvCxnSpPr>
          <p:nvPr/>
        </p:nvCxnSpPr>
        <p:spPr>
          <a:xfrm flipH="1">
            <a:off x="7056000" y="3850971"/>
            <a:ext cx="232069" cy="4690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>
            <a:stCxn id="21" idx="5"/>
            <a:endCxn id="74" idx="0"/>
          </p:cNvCxnSpPr>
          <p:nvPr/>
        </p:nvCxnSpPr>
        <p:spPr>
          <a:xfrm>
            <a:off x="7365659" y="3850971"/>
            <a:ext cx="230341" cy="4690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22" idx="3"/>
            <a:endCxn id="75" idx="0"/>
          </p:cNvCxnSpPr>
          <p:nvPr/>
        </p:nvCxnSpPr>
        <p:spPr>
          <a:xfrm flipH="1">
            <a:off x="8136000" y="3847923"/>
            <a:ext cx="232069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22" idx="5"/>
            <a:endCxn id="78" idx="0"/>
          </p:cNvCxnSpPr>
          <p:nvPr/>
        </p:nvCxnSpPr>
        <p:spPr>
          <a:xfrm>
            <a:off x="8445659" y="3847923"/>
            <a:ext cx="230341" cy="472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-17772" y="27754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ru-RU" dirty="0"/>
          </a:p>
        </p:txBody>
      </p:sp>
      <p:sp>
        <p:nvSpPr>
          <p:cNvPr id="120" name="TextBox 119"/>
          <p:cNvSpPr txBox="1"/>
          <p:nvPr/>
        </p:nvSpPr>
        <p:spPr>
          <a:xfrm>
            <a:off x="4971663" y="13172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ru-RU" dirty="0"/>
          </a:p>
        </p:txBody>
      </p:sp>
      <p:sp>
        <p:nvSpPr>
          <p:cNvPr id="121" name="TextBox 120"/>
          <p:cNvSpPr txBox="1"/>
          <p:nvPr/>
        </p:nvSpPr>
        <p:spPr>
          <a:xfrm>
            <a:off x="8359246" y="275477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</a:t>
            </a:r>
            <a:endParaRPr lang="ru-RU" dirty="0"/>
          </a:p>
        </p:txBody>
      </p:sp>
      <p:sp>
        <p:nvSpPr>
          <p:cNvPr id="122" name="TextBox 121"/>
          <p:cNvSpPr txBox="1"/>
          <p:nvPr/>
        </p:nvSpPr>
        <p:spPr>
          <a:xfrm>
            <a:off x="1230604" y="1916117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ru-RU" dirty="0"/>
          </a:p>
        </p:txBody>
      </p:sp>
      <p:sp>
        <p:nvSpPr>
          <p:cNvPr id="123" name="TextBox 122"/>
          <p:cNvSpPr txBox="1"/>
          <p:nvPr/>
        </p:nvSpPr>
        <p:spPr>
          <a:xfrm>
            <a:off x="-42084" y="356179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ru-RU" dirty="0"/>
          </a:p>
        </p:txBody>
      </p:sp>
      <p:sp>
        <p:nvSpPr>
          <p:cNvPr id="124" name="TextBox 123"/>
          <p:cNvSpPr txBox="1"/>
          <p:nvPr/>
        </p:nvSpPr>
        <p:spPr>
          <a:xfrm>
            <a:off x="7208640" y="195415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ru-RU" dirty="0"/>
          </a:p>
        </p:txBody>
      </p:sp>
      <p:sp>
        <p:nvSpPr>
          <p:cNvPr id="125" name="TextBox 124"/>
          <p:cNvSpPr txBox="1"/>
          <p:nvPr/>
        </p:nvSpPr>
        <p:spPr>
          <a:xfrm>
            <a:off x="8638086" y="361252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</a:t>
            </a:r>
            <a:endParaRPr lang="ru-RU" dirty="0"/>
          </a:p>
        </p:txBody>
      </p:sp>
      <p:sp>
        <p:nvSpPr>
          <p:cNvPr id="126" name="TextBox 125"/>
          <p:cNvSpPr txBox="1"/>
          <p:nvPr/>
        </p:nvSpPr>
        <p:spPr>
          <a:xfrm>
            <a:off x="387091" y="3637546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&lt;=8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819999" y="2712500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&gt;=7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341807" y="3641627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&lt;=3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4" name="Скругленная соединительная линия 133"/>
          <p:cNvCxnSpPr/>
          <p:nvPr/>
        </p:nvCxnSpPr>
        <p:spPr>
          <a:xfrm flipV="1">
            <a:off x="1425659" y="3144766"/>
            <a:ext cx="540000" cy="417027"/>
          </a:xfrm>
          <a:prstGeom prst="curvedConnector3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1909680" y="1899707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&lt;=7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37432" y="3662872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&lt;=9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=8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708984" y="2795936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&gt;=8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8" name="Скругленная соединительная линия 137"/>
          <p:cNvCxnSpPr/>
          <p:nvPr/>
        </p:nvCxnSpPr>
        <p:spPr>
          <a:xfrm flipV="1">
            <a:off x="2698069" y="2331141"/>
            <a:ext cx="540000" cy="417027"/>
          </a:xfrm>
          <a:prstGeom prst="curvedConnector3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4390071" y="1701574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&gt;=7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642933" y="3685006"/>
            <a:ext cx="473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&lt;=1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42" name="Скругленная соединительная линия 141"/>
          <p:cNvCxnSpPr/>
          <p:nvPr/>
        </p:nvCxnSpPr>
        <p:spPr>
          <a:xfrm>
            <a:off x="5166864" y="3124102"/>
            <a:ext cx="540000" cy="488423"/>
          </a:xfrm>
          <a:prstGeom prst="curvedConnector3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 rot="1205066">
            <a:off x="4447871" y="3143184"/>
            <a:ext cx="10004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Deep cutoff</a:t>
            </a:r>
            <a:endParaRPr lang="ru-RU" sz="1200" dirty="0"/>
          </a:p>
        </p:txBody>
      </p:sp>
      <p:sp>
        <p:nvSpPr>
          <p:cNvPr id="144" name="TextBox 143"/>
          <p:cNvSpPr txBox="1"/>
          <p:nvPr/>
        </p:nvSpPr>
        <p:spPr>
          <a:xfrm>
            <a:off x="5721221" y="3634498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&lt;=8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=8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957824" y="2830082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=8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878378" y="1906578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&lt;=8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787530" y="3662872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&lt;=9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=9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269103" y="2777616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&gt;=9</a:t>
            </a:r>
            <a:b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=7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49" name="Скругленная соединительная линия 148"/>
          <p:cNvCxnSpPr/>
          <p:nvPr/>
        </p:nvCxnSpPr>
        <p:spPr>
          <a:xfrm flipV="1">
            <a:off x="7026188" y="2424312"/>
            <a:ext cx="540000" cy="417027"/>
          </a:xfrm>
          <a:prstGeom prst="curvedConnector3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/>
          <p:nvPr/>
        </p:nvCxnSpPr>
        <p:spPr>
          <a:xfrm>
            <a:off x="298981" y="5210355"/>
            <a:ext cx="12243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42285" y="4898497"/>
            <a:ext cx="1553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Evaluation order</a:t>
            </a:r>
            <a:endParaRPr lang="ru-RU" dirty="0"/>
          </a:p>
        </p:txBody>
      </p:sp>
      <p:cxnSp>
        <p:nvCxnSpPr>
          <p:cNvPr id="154" name="Прямая со стрелкой 153"/>
          <p:cNvCxnSpPr>
            <a:stCxn id="165" idx="0"/>
          </p:cNvCxnSpPr>
          <p:nvPr/>
        </p:nvCxnSpPr>
        <p:spPr>
          <a:xfrm flipH="1" flipV="1">
            <a:off x="2340000" y="4727275"/>
            <a:ext cx="2499209" cy="82043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>
            <a:stCxn id="165" idx="0"/>
          </p:cNvCxnSpPr>
          <p:nvPr/>
        </p:nvCxnSpPr>
        <p:spPr>
          <a:xfrm flipH="1" flipV="1">
            <a:off x="3816001" y="4792077"/>
            <a:ext cx="1023208" cy="75562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>
            <a:stCxn id="165" idx="0"/>
          </p:cNvCxnSpPr>
          <p:nvPr/>
        </p:nvCxnSpPr>
        <p:spPr>
          <a:xfrm flipH="1" flipV="1">
            <a:off x="4430730" y="4734601"/>
            <a:ext cx="408479" cy="81310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>
            <a:stCxn id="165" idx="0"/>
          </p:cNvCxnSpPr>
          <p:nvPr/>
        </p:nvCxnSpPr>
        <p:spPr>
          <a:xfrm flipV="1">
            <a:off x="4839209" y="4727275"/>
            <a:ext cx="578257" cy="82043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>
            <a:stCxn id="165" idx="0"/>
          </p:cNvCxnSpPr>
          <p:nvPr/>
        </p:nvCxnSpPr>
        <p:spPr>
          <a:xfrm flipV="1">
            <a:off x="4839209" y="4650795"/>
            <a:ext cx="3152791" cy="89691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>
            <a:stCxn id="165" idx="0"/>
          </p:cNvCxnSpPr>
          <p:nvPr/>
        </p:nvCxnSpPr>
        <p:spPr>
          <a:xfrm flipV="1">
            <a:off x="4839209" y="4695030"/>
            <a:ext cx="3692791" cy="85267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2214259" y="5547706"/>
            <a:ext cx="524989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Did not evaluate =&gt; better performance</a:t>
            </a:r>
            <a:br>
              <a:rPr lang="en-US" dirty="0" smtClean="0"/>
            </a:br>
            <a:r>
              <a:rPr lang="en-US" dirty="0" smtClean="0"/>
              <a:t>comparing to minimax (it is a layer on minimax)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97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Minimax algorithm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498475" y="5952967"/>
            <a:ext cx="3934500" cy="6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i="1">
                <a:solidFill>
                  <a:schemeClr val="accent1"/>
                </a:solidFill>
              </a:rPr>
              <a:t>Михайлишин</a:t>
            </a:r>
          </a:p>
        </p:txBody>
      </p:sp>
      <p:sp>
        <p:nvSpPr>
          <p:cNvPr id="31" name="Shape 31"/>
          <p:cNvSpPr/>
          <p:nvPr/>
        </p:nvSpPr>
        <p:spPr>
          <a:xfrm>
            <a:off x="569050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8</a:t>
            </a:r>
          </a:p>
        </p:txBody>
      </p:sp>
      <p:sp>
        <p:nvSpPr>
          <p:cNvPr id="32" name="Shape 32"/>
          <p:cNvSpPr/>
          <p:nvPr/>
        </p:nvSpPr>
        <p:spPr>
          <a:xfrm>
            <a:off x="1101379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7</a:t>
            </a:r>
          </a:p>
        </p:txBody>
      </p:sp>
      <p:sp>
        <p:nvSpPr>
          <p:cNvPr id="33" name="Shape 33"/>
          <p:cNvSpPr/>
          <p:nvPr/>
        </p:nvSpPr>
        <p:spPr>
          <a:xfrm>
            <a:off x="1633710" y="5489467"/>
            <a:ext cx="294899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3</a:t>
            </a:r>
          </a:p>
        </p:txBody>
      </p:sp>
      <p:sp>
        <p:nvSpPr>
          <p:cNvPr id="34" name="Shape 34"/>
          <p:cNvSpPr/>
          <p:nvPr/>
        </p:nvSpPr>
        <p:spPr>
          <a:xfrm>
            <a:off x="2166039" y="5489467"/>
            <a:ext cx="294900" cy="3604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9</a:t>
            </a:r>
          </a:p>
        </p:txBody>
      </p:sp>
      <p:sp>
        <p:nvSpPr>
          <p:cNvPr id="35" name="Shape 35"/>
          <p:cNvSpPr/>
          <p:nvPr/>
        </p:nvSpPr>
        <p:spPr>
          <a:xfrm>
            <a:off x="2698384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9</a:t>
            </a:r>
          </a:p>
        </p:txBody>
      </p:sp>
      <p:sp>
        <p:nvSpPr>
          <p:cNvPr id="36" name="Shape 36"/>
          <p:cNvSpPr/>
          <p:nvPr/>
        </p:nvSpPr>
        <p:spPr>
          <a:xfrm>
            <a:off x="3230714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8</a:t>
            </a:r>
          </a:p>
        </p:txBody>
      </p:sp>
      <p:sp>
        <p:nvSpPr>
          <p:cNvPr id="37" name="Shape 37"/>
          <p:cNvSpPr/>
          <p:nvPr/>
        </p:nvSpPr>
        <p:spPr>
          <a:xfrm>
            <a:off x="3763044" y="5489467"/>
            <a:ext cx="294900" cy="3604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2</a:t>
            </a:r>
          </a:p>
        </p:txBody>
      </p:sp>
      <p:sp>
        <p:nvSpPr>
          <p:cNvPr id="38" name="Shape 38"/>
          <p:cNvSpPr/>
          <p:nvPr/>
        </p:nvSpPr>
        <p:spPr>
          <a:xfrm>
            <a:off x="4295374" y="5489467"/>
            <a:ext cx="294900" cy="3604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4</a:t>
            </a:r>
          </a:p>
        </p:txBody>
      </p:sp>
      <p:sp>
        <p:nvSpPr>
          <p:cNvPr id="39" name="Shape 39"/>
          <p:cNvSpPr/>
          <p:nvPr/>
        </p:nvSpPr>
        <p:spPr>
          <a:xfrm>
            <a:off x="4827700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1</a:t>
            </a:r>
          </a:p>
        </p:txBody>
      </p:sp>
      <p:sp>
        <p:nvSpPr>
          <p:cNvPr id="40" name="Shape 40"/>
          <p:cNvSpPr/>
          <p:nvPr/>
        </p:nvSpPr>
        <p:spPr>
          <a:xfrm>
            <a:off x="5360029" y="5489467"/>
            <a:ext cx="294900" cy="3604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8</a:t>
            </a:r>
          </a:p>
        </p:txBody>
      </p:sp>
      <p:sp>
        <p:nvSpPr>
          <p:cNvPr id="41" name="Shape 41"/>
          <p:cNvSpPr/>
          <p:nvPr/>
        </p:nvSpPr>
        <p:spPr>
          <a:xfrm>
            <a:off x="5892359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8</a:t>
            </a:r>
          </a:p>
        </p:txBody>
      </p:sp>
      <p:sp>
        <p:nvSpPr>
          <p:cNvPr id="42" name="Shape 42"/>
          <p:cNvSpPr/>
          <p:nvPr/>
        </p:nvSpPr>
        <p:spPr>
          <a:xfrm>
            <a:off x="6424690" y="5489467"/>
            <a:ext cx="294899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9</a:t>
            </a:r>
          </a:p>
        </p:txBody>
      </p:sp>
      <p:sp>
        <p:nvSpPr>
          <p:cNvPr id="43" name="Shape 43"/>
          <p:cNvSpPr/>
          <p:nvPr/>
        </p:nvSpPr>
        <p:spPr>
          <a:xfrm>
            <a:off x="6957034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9</a:t>
            </a:r>
          </a:p>
        </p:txBody>
      </p:sp>
      <p:sp>
        <p:nvSpPr>
          <p:cNvPr id="44" name="Shape 44"/>
          <p:cNvSpPr/>
          <p:nvPr/>
        </p:nvSpPr>
        <p:spPr>
          <a:xfrm>
            <a:off x="7489364" y="5489467"/>
            <a:ext cx="294900" cy="3604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9</a:t>
            </a:r>
          </a:p>
        </p:txBody>
      </p:sp>
      <p:sp>
        <p:nvSpPr>
          <p:cNvPr id="45" name="Shape 45"/>
          <p:cNvSpPr/>
          <p:nvPr/>
        </p:nvSpPr>
        <p:spPr>
          <a:xfrm>
            <a:off x="8021694" y="5489467"/>
            <a:ext cx="294900" cy="3604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3</a:t>
            </a:r>
          </a:p>
        </p:txBody>
      </p:sp>
      <p:sp>
        <p:nvSpPr>
          <p:cNvPr id="46" name="Shape 46"/>
          <p:cNvSpPr/>
          <p:nvPr/>
        </p:nvSpPr>
        <p:spPr>
          <a:xfrm>
            <a:off x="8554024" y="5489467"/>
            <a:ext cx="294900" cy="3604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4</a:t>
            </a:r>
          </a:p>
        </p:txBody>
      </p:sp>
      <p:sp>
        <p:nvSpPr>
          <p:cNvPr id="47" name="Shape 47"/>
          <p:cNvSpPr/>
          <p:nvPr/>
        </p:nvSpPr>
        <p:spPr>
          <a:xfrm>
            <a:off x="806475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48" name="Shape 48"/>
          <p:cNvSpPr/>
          <p:nvPr/>
        </p:nvSpPr>
        <p:spPr>
          <a:xfrm>
            <a:off x="1871134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49" name="Shape 49"/>
          <p:cNvSpPr/>
          <p:nvPr/>
        </p:nvSpPr>
        <p:spPr>
          <a:xfrm>
            <a:off x="2935809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0" name="Shape 50"/>
          <p:cNvSpPr/>
          <p:nvPr/>
        </p:nvSpPr>
        <p:spPr>
          <a:xfrm>
            <a:off x="4000469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1" name="Shape 51"/>
          <p:cNvSpPr/>
          <p:nvPr/>
        </p:nvSpPr>
        <p:spPr>
          <a:xfrm>
            <a:off x="5065125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2" name="Shape 52"/>
          <p:cNvSpPr/>
          <p:nvPr/>
        </p:nvSpPr>
        <p:spPr>
          <a:xfrm>
            <a:off x="6129784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3" name="Shape 53"/>
          <p:cNvSpPr/>
          <p:nvPr/>
        </p:nvSpPr>
        <p:spPr>
          <a:xfrm>
            <a:off x="7194459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4" name="Shape 54"/>
          <p:cNvSpPr/>
          <p:nvPr/>
        </p:nvSpPr>
        <p:spPr>
          <a:xfrm>
            <a:off x="8259119" y="4563333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5" name="Shape 55"/>
          <p:cNvSpPr/>
          <p:nvPr/>
        </p:nvSpPr>
        <p:spPr>
          <a:xfrm>
            <a:off x="1338825" y="3637200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6" name="Shape 56"/>
          <p:cNvSpPr/>
          <p:nvPr/>
        </p:nvSpPr>
        <p:spPr>
          <a:xfrm>
            <a:off x="3468159" y="3637200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7" name="Shape 57"/>
          <p:cNvSpPr/>
          <p:nvPr/>
        </p:nvSpPr>
        <p:spPr>
          <a:xfrm>
            <a:off x="5597475" y="3637200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8" name="Shape 58"/>
          <p:cNvSpPr/>
          <p:nvPr/>
        </p:nvSpPr>
        <p:spPr>
          <a:xfrm>
            <a:off x="7726809" y="3637200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59" name="Shape 59"/>
          <p:cNvSpPr/>
          <p:nvPr/>
        </p:nvSpPr>
        <p:spPr>
          <a:xfrm>
            <a:off x="2460950" y="2901516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60" name="Shape 60"/>
          <p:cNvSpPr/>
          <p:nvPr/>
        </p:nvSpPr>
        <p:spPr>
          <a:xfrm>
            <a:off x="6719600" y="2901516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61" name="Shape 61"/>
          <p:cNvSpPr/>
          <p:nvPr/>
        </p:nvSpPr>
        <p:spPr>
          <a:xfrm>
            <a:off x="4295375" y="1938949"/>
            <a:ext cx="294900" cy="3604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b="1"/>
          </a:p>
        </p:txBody>
      </p:sp>
      <p:cxnSp>
        <p:nvCxnSpPr>
          <p:cNvPr id="62" name="Shape 62"/>
          <p:cNvCxnSpPr>
            <a:stCxn id="31" idx="0"/>
            <a:endCxn id="47" idx="4"/>
          </p:cNvCxnSpPr>
          <p:nvPr/>
        </p:nvCxnSpPr>
        <p:spPr>
          <a:xfrm rot="10800000" flipH="1">
            <a:off x="716500" y="4923867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" name="Shape 63"/>
          <p:cNvCxnSpPr>
            <a:stCxn id="32" idx="0"/>
            <a:endCxn id="47" idx="4"/>
          </p:cNvCxnSpPr>
          <p:nvPr/>
        </p:nvCxnSpPr>
        <p:spPr>
          <a:xfrm rot="10800000">
            <a:off x="953929" y="4923867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4" name="Shape 64"/>
          <p:cNvCxnSpPr>
            <a:stCxn id="33" idx="0"/>
            <a:endCxn id="48" idx="4"/>
          </p:cNvCxnSpPr>
          <p:nvPr/>
        </p:nvCxnSpPr>
        <p:spPr>
          <a:xfrm rot="10800000" flipH="1">
            <a:off x="1781159" y="4923867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5" name="Shape 65"/>
          <p:cNvCxnSpPr>
            <a:stCxn id="34" idx="0"/>
            <a:endCxn id="48" idx="4"/>
          </p:cNvCxnSpPr>
          <p:nvPr/>
        </p:nvCxnSpPr>
        <p:spPr>
          <a:xfrm rot="10800000">
            <a:off x="2018589" y="4923867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6" name="Shape 66"/>
          <p:cNvCxnSpPr>
            <a:stCxn id="35" idx="0"/>
            <a:endCxn id="49" idx="4"/>
          </p:cNvCxnSpPr>
          <p:nvPr/>
        </p:nvCxnSpPr>
        <p:spPr>
          <a:xfrm rot="10800000" flipH="1">
            <a:off x="2845834" y="4923867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7" name="Shape 67"/>
          <p:cNvCxnSpPr>
            <a:stCxn id="36" idx="0"/>
            <a:endCxn id="49" idx="4"/>
          </p:cNvCxnSpPr>
          <p:nvPr/>
        </p:nvCxnSpPr>
        <p:spPr>
          <a:xfrm rot="10800000">
            <a:off x="3083264" y="4923867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8" name="Shape 68"/>
          <p:cNvCxnSpPr>
            <a:stCxn id="37" idx="0"/>
            <a:endCxn id="50" idx="4"/>
          </p:cNvCxnSpPr>
          <p:nvPr/>
        </p:nvCxnSpPr>
        <p:spPr>
          <a:xfrm rot="10800000" flipH="1">
            <a:off x="3910494" y="4923867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9" name="Shape 69"/>
          <p:cNvCxnSpPr>
            <a:stCxn id="38" idx="0"/>
            <a:endCxn id="50" idx="4"/>
          </p:cNvCxnSpPr>
          <p:nvPr/>
        </p:nvCxnSpPr>
        <p:spPr>
          <a:xfrm rot="10800000">
            <a:off x="4147924" y="4923867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0" name="Shape 70"/>
          <p:cNvCxnSpPr>
            <a:stCxn id="39" idx="0"/>
            <a:endCxn id="51" idx="4"/>
          </p:cNvCxnSpPr>
          <p:nvPr/>
        </p:nvCxnSpPr>
        <p:spPr>
          <a:xfrm rot="10800000" flipH="1">
            <a:off x="4975150" y="4923867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1" name="Shape 71"/>
          <p:cNvCxnSpPr>
            <a:stCxn id="40" idx="0"/>
            <a:endCxn id="51" idx="4"/>
          </p:cNvCxnSpPr>
          <p:nvPr/>
        </p:nvCxnSpPr>
        <p:spPr>
          <a:xfrm rot="10800000">
            <a:off x="5212579" y="4923867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2" name="Shape 72"/>
          <p:cNvCxnSpPr>
            <a:stCxn id="52" idx="4"/>
            <a:endCxn id="41" idx="0"/>
          </p:cNvCxnSpPr>
          <p:nvPr/>
        </p:nvCxnSpPr>
        <p:spPr>
          <a:xfrm flipH="1">
            <a:off x="6039934" y="4923733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3" name="Shape 73"/>
          <p:cNvCxnSpPr>
            <a:stCxn id="52" idx="4"/>
            <a:endCxn id="42" idx="0"/>
          </p:cNvCxnSpPr>
          <p:nvPr/>
        </p:nvCxnSpPr>
        <p:spPr>
          <a:xfrm>
            <a:off x="6277234" y="4923733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4" name="Shape 74"/>
          <p:cNvCxnSpPr>
            <a:stCxn id="53" idx="4"/>
            <a:endCxn id="43" idx="0"/>
          </p:cNvCxnSpPr>
          <p:nvPr/>
        </p:nvCxnSpPr>
        <p:spPr>
          <a:xfrm flipH="1">
            <a:off x="7104609" y="4923733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5" name="Shape 75"/>
          <p:cNvCxnSpPr>
            <a:stCxn id="53" idx="4"/>
            <a:endCxn id="44" idx="0"/>
          </p:cNvCxnSpPr>
          <p:nvPr/>
        </p:nvCxnSpPr>
        <p:spPr>
          <a:xfrm>
            <a:off x="7341909" y="4923733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6" name="Shape 76"/>
          <p:cNvCxnSpPr>
            <a:stCxn id="54" idx="4"/>
            <a:endCxn id="45" idx="0"/>
          </p:cNvCxnSpPr>
          <p:nvPr/>
        </p:nvCxnSpPr>
        <p:spPr>
          <a:xfrm flipH="1">
            <a:off x="8169269" y="4923733"/>
            <a:ext cx="2373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7" name="Shape 77"/>
          <p:cNvCxnSpPr>
            <a:stCxn id="54" idx="4"/>
            <a:endCxn id="46" idx="0"/>
          </p:cNvCxnSpPr>
          <p:nvPr/>
        </p:nvCxnSpPr>
        <p:spPr>
          <a:xfrm>
            <a:off x="8406569" y="4923733"/>
            <a:ext cx="2949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8" name="Shape 78"/>
          <p:cNvCxnSpPr>
            <a:stCxn id="55" idx="4"/>
            <a:endCxn id="47" idx="0"/>
          </p:cNvCxnSpPr>
          <p:nvPr/>
        </p:nvCxnSpPr>
        <p:spPr>
          <a:xfrm flipH="1">
            <a:off x="954075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9" name="Shape 79"/>
          <p:cNvCxnSpPr>
            <a:stCxn id="55" idx="4"/>
            <a:endCxn id="48" idx="0"/>
          </p:cNvCxnSpPr>
          <p:nvPr/>
        </p:nvCxnSpPr>
        <p:spPr>
          <a:xfrm>
            <a:off x="1486275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0" name="Shape 80"/>
          <p:cNvCxnSpPr>
            <a:stCxn id="56" idx="4"/>
            <a:endCxn id="49" idx="0"/>
          </p:cNvCxnSpPr>
          <p:nvPr/>
        </p:nvCxnSpPr>
        <p:spPr>
          <a:xfrm flipH="1">
            <a:off x="3083409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1" name="Shape 81"/>
          <p:cNvCxnSpPr>
            <a:stCxn id="56" idx="4"/>
            <a:endCxn id="50" idx="0"/>
          </p:cNvCxnSpPr>
          <p:nvPr/>
        </p:nvCxnSpPr>
        <p:spPr>
          <a:xfrm>
            <a:off x="3615609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2" name="Shape 82"/>
          <p:cNvCxnSpPr>
            <a:stCxn id="57" idx="4"/>
            <a:endCxn id="51" idx="0"/>
          </p:cNvCxnSpPr>
          <p:nvPr/>
        </p:nvCxnSpPr>
        <p:spPr>
          <a:xfrm flipH="1">
            <a:off x="5212725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3" name="Shape 83"/>
          <p:cNvCxnSpPr>
            <a:stCxn id="57" idx="4"/>
            <a:endCxn id="52" idx="0"/>
          </p:cNvCxnSpPr>
          <p:nvPr/>
        </p:nvCxnSpPr>
        <p:spPr>
          <a:xfrm>
            <a:off x="5744925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4" name="Shape 84"/>
          <p:cNvCxnSpPr>
            <a:stCxn id="58" idx="4"/>
            <a:endCxn id="53" idx="0"/>
          </p:cNvCxnSpPr>
          <p:nvPr/>
        </p:nvCxnSpPr>
        <p:spPr>
          <a:xfrm flipH="1">
            <a:off x="7342059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5" name="Shape 85"/>
          <p:cNvCxnSpPr>
            <a:stCxn id="58" idx="4"/>
            <a:endCxn id="54" idx="0"/>
          </p:cNvCxnSpPr>
          <p:nvPr/>
        </p:nvCxnSpPr>
        <p:spPr>
          <a:xfrm>
            <a:off x="7874259" y="3997600"/>
            <a:ext cx="532200" cy="56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6" name="Shape 86"/>
          <p:cNvCxnSpPr>
            <a:stCxn id="59" idx="4"/>
            <a:endCxn id="55" idx="0"/>
          </p:cNvCxnSpPr>
          <p:nvPr/>
        </p:nvCxnSpPr>
        <p:spPr>
          <a:xfrm flipH="1">
            <a:off x="1486400" y="3261916"/>
            <a:ext cx="1122000" cy="37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7" name="Shape 87"/>
          <p:cNvCxnSpPr>
            <a:stCxn id="59" idx="4"/>
            <a:endCxn id="56" idx="0"/>
          </p:cNvCxnSpPr>
          <p:nvPr/>
        </p:nvCxnSpPr>
        <p:spPr>
          <a:xfrm>
            <a:off x="2608400" y="3261916"/>
            <a:ext cx="1007100" cy="37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8" name="Shape 88"/>
          <p:cNvCxnSpPr>
            <a:stCxn id="60" idx="4"/>
            <a:endCxn id="57" idx="0"/>
          </p:cNvCxnSpPr>
          <p:nvPr/>
        </p:nvCxnSpPr>
        <p:spPr>
          <a:xfrm flipH="1">
            <a:off x="5745050" y="3261916"/>
            <a:ext cx="1122000" cy="37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9" name="Shape 89"/>
          <p:cNvCxnSpPr>
            <a:stCxn id="60" idx="4"/>
            <a:endCxn id="58" idx="0"/>
          </p:cNvCxnSpPr>
          <p:nvPr/>
        </p:nvCxnSpPr>
        <p:spPr>
          <a:xfrm>
            <a:off x="6867050" y="3261916"/>
            <a:ext cx="1007100" cy="37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0" name="Shape 90"/>
          <p:cNvCxnSpPr>
            <a:stCxn id="61" idx="4"/>
            <a:endCxn id="59" idx="0"/>
          </p:cNvCxnSpPr>
          <p:nvPr/>
        </p:nvCxnSpPr>
        <p:spPr>
          <a:xfrm flipH="1">
            <a:off x="2608325" y="2299349"/>
            <a:ext cx="1834500" cy="60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1" name="Shape 91"/>
          <p:cNvCxnSpPr>
            <a:stCxn id="61" idx="4"/>
            <a:endCxn id="60" idx="0"/>
          </p:cNvCxnSpPr>
          <p:nvPr/>
        </p:nvCxnSpPr>
        <p:spPr>
          <a:xfrm>
            <a:off x="4442825" y="2299349"/>
            <a:ext cx="2424300" cy="60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2" name="Shape 92"/>
          <p:cNvSpPr txBox="1"/>
          <p:nvPr/>
        </p:nvSpPr>
        <p:spPr>
          <a:xfrm>
            <a:off x="681225" y="448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≤8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745875" y="448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≤3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2810550" y="448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≤9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4939875" y="448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≤1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6004537" y="448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7069200" y="448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≤9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213575" y="354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≥7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3342900" y="354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≥8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5472225" y="354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≥8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7601550" y="35413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≥9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335700" y="28146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≤7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6594350" y="2814667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≤8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4170125" y="1857800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≥7</a:t>
            </a:r>
          </a:p>
        </p:txBody>
      </p:sp>
      <p:sp>
        <p:nvSpPr>
          <p:cNvPr id="105" name="Shape 105"/>
          <p:cNvSpPr/>
          <p:nvPr/>
        </p:nvSpPr>
        <p:spPr>
          <a:xfrm>
            <a:off x="3847362" y="4480933"/>
            <a:ext cx="599400" cy="565600"/>
          </a:xfrm>
          <a:prstGeom prst="mathMultiply">
            <a:avLst>
              <a:gd name="adj1" fmla="val 23520"/>
            </a:avLst>
          </a:prstGeom>
          <a:solidFill>
            <a:schemeClr val="accent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8111662" y="4460733"/>
            <a:ext cx="599400" cy="565600"/>
          </a:xfrm>
          <a:prstGeom prst="mathMultiply">
            <a:avLst>
              <a:gd name="adj1" fmla="val 23520"/>
            </a:avLst>
          </a:prstGeom>
          <a:solidFill>
            <a:schemeClr val="accent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07" name="Shape 107"/>
          <p:cNvCxnSpPr/>
          <p:nvPr/>
        </p:nvCxnSpPr>
        <p:spPr>
          <a:xfrm rot="10800000" flipH="1">
            <a:off x="1598375" y="4152867"/>
            <a:ext cx="362100" cy="3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8" name="Shape 108"/>
          <p:cNvCxnSpPr/>
          <p:nvPr/>
        </p:nvCxnSpPr>
        <p:spPr>
          <a:xfrm rot="10800000" flipH="1">
            <a:off x="2857225" y="3263333"/>
            <a:ext cx="362100" cy="3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9" name="Shape 109"/>
          <p:cNvCxnSpPr/>
          <p:nvPr/>
        </p:nvCxnSpPr>
        <p:spPr>
          <a:xfrm rot="10800000" flipH="1">
            <a:off x="7189550" y="3263467"/>
            <a:ext cx="362100" cy="3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0" name="Shape 110"/>
          <p:cNvCxnSpPr/>
          <p:nvPr/>
        </p:nvCxnSpPr>
        <p:spPr>
          <a:xfrm rot="-5400000" flipH="1">
            <a:off x="5237425" y="4140349"/>
            <a:ext cx="482800" cy="28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1" name="Shape 111"/>
          <p:cNvSpPr txBox="1"/>
          <p:nvPr/>
        </p:nvSpPr>
        <p:spPr>
          <a:xfrm>
            <a:off x="1052975" y="3294116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=7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498475" y="4220533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=7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2152975" y="2558733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=7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6196975" y="4204300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=8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5300375" y="3298800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=8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2631225" y="4204300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=8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6742375" y="2513200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=8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4519725" y="1600100"/>
            <a:ext cx="545400" cy="3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980000"/>
                </a:solidFill>
              </a:rPr>
              <a:t>=8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-165125" y="1857800"/>
            <a:ext cx="1007100" cy="3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b="1">
                <a:solidFill>
                  <a:schemeClr val="accent1"/>
                </a:solidFill>
              </a:rPr>
              <a:t>MAX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-165125" y="2814667"/>
            <a:ext cx="1007100" cy="3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>
                <a:solidFill>
                  <a:schemeClr val="accent1"/>
                </a:solidFill>
              </a:rPr>
              <a:t>MIN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-165125" y="3605116"/>
            <a:ext cx="1007100" cy="3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>
                <a:solidFill>
                  <a:schemeClr val="accent1"/>
                </a:solidFill>
              </a:rPr>
              <a:t>MAX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-165125" y="4497567"/>
            <a:ext cx="1007100" cy="3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>
                <a:solidFill>
                  <a:schemeClr val="accent1"/>
                </a:solidFill>
              </a:rPr>
              <a:t>MIN</a:t>
            </a:r>
          </a:p>
        </p:txBody>
      </p:sp>
    </p:spTree>
    <p:extLst>
      <p:ext uri="{BB962C8B-B14F-4D97-AF65-F5344CB8AC3E}">
        <p14:creationId xmlns:p14="http://schemas.microsoft.com/office/powerpoint/2010/main" val="2578728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Alpha-beta algorithm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096" y="6250268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46401" y="1624194"/>
            <a:ext cx="2321824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Правила вычисления параметров α и β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1974" y="2429934"/>
            <a:ext cx="221705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Max</a:t>
            </a:r>
            <a:r>
              <a:rPr lang="ru-RU" sz="2000" dirty="0" smtClean="0">
                <a:latin typeface="Arial"/>
                <a:cs typeface="Arial"/>
              </a:rPr>
              <a:t> вершина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1974" y="2954649"/>
            <a:ext cx="221705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Min</a:t>
            </a:r>
            <a:r>
              <a:rPr lang="ru-RU" sz="2000" dirty="0" smtClean="0">
                <a:latin typeface="Arial"/>
                <a:cs typeface="Arial"/>
              </a:rPr>
              <a:t> вершина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1974" y="3760833"/>
            <a:ext cx="2217055" cy="132343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α </a:t>
            </a:r>
            <a:r>
              <a:rPr lang="en-US" sz="2000" dirty="0" smtClean="0">
                <a:latin typeface="Arial"/>
                <a:cs typeface="Arial"/>
              </a:rPr>
              <a:t>– </a:t>
            </a:r>
            <a:r>
              <a:rPr lang="ru-RU" sz="2000" dirty="0" smtClean="0">
                <a:latin typeface="Arial"/>
                <a:cs typeface="Arial"/>
              </a:rPr>
              <a:t>наибольшее значение среди дочерних вершин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41974" y="5145788"/>
            <a:ext cx="2217055" cy="132343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rial"/>
                <a:cs typeface="Arial"/>
              </a:rPr>
              <a:t>β</a:t>
            </a:r>
            <a:r>
              <a:rPr lang="ru-RU" sz="2000" dirty="0" smtClean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– </a:t>
            </a:r>
            <a:r>
              <a:rPr lang="ru-RU" sz="2000" dirty="0" smtClean="0">
                <a:latin typeface="Arial"/>
                <a:cs typeface="Arial"/>
              </a:rPr>
              <a:t>наименьшее значение среди дочерних вершин</a:t>
            </a:r>
            <a:endParaRPr lang="ru-RU" sz="2000" dirty="0">
              <a:latin typeface="Arial"/>
              <a:cs typeface="Arial"/>
            </a:endParaRPr>
          </a:p>
        </p:txBody>
      </p:sp>
      <p:cxnSp>
        <p:nvCxnSpPr>
          <p:cNvPr id="6" name="Соединительная линия уступом 5"/>
          <p:cNvCxnSpPr>
            <a:stCxn id="8" idx="3"/>
            <a:endCxn id="9" idx="1"/>
          </p:cNvCxnSpPr>
          <p:nvPr/>
        </p:nvCxnSpPr>
        <p:spPr>
          <a:xfrm>
            <a:off x="5268225" y="2132026"/>
            <a:ext cx="373749" cy="49796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8" idx="3"/>
            <a:endCxn id="10" idx="1"/>
          </p:cNvCxnSpPr>
          <p:nvPr/>
        </p:nvCxnSpPr>
        <p:spPr>
          <a:xfrm>
            <a:off x="5268225" y="2132026"/>
            <a:ext cx="373749" cy="102267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9" idx="3"/>
            <a:endCxn id="11" idx="3"/>
          </p:cNvCxnSpPr>
          <p:nvPr/>
        </p:nvCxnSpPr>
        <p:spPr>
          <a:xfrm>
            <a:off x="7859029" y="2629989"/>
            <a:ext cx="12700" cy="1792564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10" idx="3"/>
            <a:endCxn id="12" idx="3"/>
          </p:cNvCxnSpPr>
          <p:nvPr/>
        </p:nvCxnSpPr>
        <p:spPr>
          <a:xfrm>
            <a:off x="7859029" y="3154704"/>
            <a:ext cx="12700" cy="2652804"/>
          </a:xfrm>
          <a:prstGeom prst="bentConnector3">
            <a:avLst>
              <a:gd name="adj1" fmla="val 30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46401" y="2899059"/>
            <a:ext cx="2359925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Правила прекращения поиска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1168" y="4175832"/>
            <a:ext cx="221705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Поддерево </a:t>
            </a:r>
            <a:r>
              <a:rPr lang="en-US" sz="2000" dirty="0" smtClean="0">
                <a:latin typeface="Arial"/>
                <a:cs typeface="Arial"/>
              </a:rPr>
              <a:t>Min</a:t>
            </a:r>
            <a:r>
              <a:rPr lang="ru-RU" sz="2000" dirty="0" smtClean="0">
                <a:latin typeface="Arial"/>
                <a:cs typeface="Arial"/>
              </a:rPr>
              <a:t> вершины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0374" y="4177066"/>
            <a:ext cx="221705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Поддерево </a:t>
            </a:r>
            <a:r>
              <a:rPr lang="en-US" sz="2000" dirty="0" smtClean="0">
                <a:latin typeface="Arial"/>
                <a:cs typeface="Arial"/>
              </a:rPr>
              <a:t>Max</a:t>
            </a:r>
            <a:r>
              <a:rPr lang="ru-RU" sz="2000" dirty="0" smtClean="0">
                <a:latin typeface="Arial"/>
                <a:cs typeface="Arial"/>
              </a:rPr>
              <a:t> вершины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1172" y="5145787"/>
            <a:ext cx="2217055" cy="10156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β ≤ α всех её родительских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Max </a:t>
            </a:r>
            <a:r>
              <a:rPr lang="ru-RU" sz="2000" dirty="0" smtClean="0">
                <a:latin typeface="Arial"/>
                <a:cs typeface="Arial"/>
              </a:rPr>
              <a:t>вершин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3074" y="5123720"/>
            <a:ext cx="2217055" cy="10156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rial"/>
                <a:cs typeface="Arial"/>
              </a:rPr>
              <a:t>α </a:t>
            </a:r>
            <a:r>
              <a:rPr lang="ru-RU" sz="2000" dirty="0" smtClean="0">
                <a:latin typeface="Arial"/>
                <a:cs typeface="Arial"/>
              </a:rPr>
              <a:t>≥ β всех её родительских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Min </a:t>
            </a:r>
            <a:r>
              <a:rPr lang="ru-RU" sz="2000" dirty="0" smtClean="0">
                <a:latin typeface="Arial"/>
                <a:cs typeface="Arial"/>
              </a:rPr>
              <a:t>вершин</a:t>
            </a:r>
            <a:endParaRPr lang="ru-RU" sz="2000" dirty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0373" y="2413665"/>
            <a:ext cx="2217055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/>
                <a:cs typeface="Arial"/>
              </a:rPr>
              <a:t>Альфа-бета-отсечение</a:t>
            </a:r>
            <a:endParaRPr lang="ru-RU" sz="2000" dirty="0">
              <a:latin typeface="Arial"/>
              <a:cs typeface="Arial"/>
            </a:endParaRPr>
          </a:p>
        </p:txBody>
      </p:sp>
      <p:cxnSp>
        <p:nvCxnSpPr>
          <p:cNvPr id="32" name="Соединительная линия уступом 31"/>
          <p:cNvCxnSpPr>
            <a:stCxn id="29" idx="2"/>
            <a:endCxn id="22" idx="1"/>
          </p:cNvCxnSpPr>
          <p:nvPr/>
        </p:nvCxnSpPr>
        <p:spPr>
          <a:xfrm rot="16200000" flipH="1">
            <a:off x="2114981" y="2575471"/>
            <a:ext cx="285340" cy="13775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endCxn id="24" idx="0"/>
          </p:cNvCxnSpPr>
          <p:nvPr/>
        </p:nvCxnSpPr>
        <p:spPr>
          <a:xfrm rot="5400000">
            <a:off x="2733129" y="2750496"/>
            <a:ext cx="262344" cy="259079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endCxn id="23" idx="0"/>
          </p:cNvCxnSpPr>
          <p:nvPr/>
        </p:nvCxnSpPr>
        <p:spPr>
          <a:xfrm rot="16200000" flipH="1">
            <a:off x="4029139" y="4045275"/>
            <a:ext cx="261110" cy="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39"/>
          <p:cNvCxnSpPr>
            <a:stCxn id="23" idx="2"/>
            <a:endCxn id="26" idx="0"/>
          </p:cNvCxnSpPr>
          <p:nvPr/>
        </p:nvCxnSpPr>
        <p:spPr>
          <a:xfrm rot="16200000" flipH="1">
            <a:off x="4028664" y="5014750"/>
            <a:ext cx="262069" cy="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24" idx="2"/>
            <a:endCxn id="27" idx="0"/>
          </p:cNvCxnSpPr>
          <p:nvPr/>
        </p:nvCxnSpPr>
        <p:spPr>
          <a:xfrm>
            <a:off x="1568902" y="4884952"/>
            <a:ext cx="12700" cy="238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/>
          <p:cNvCxnSpPr>
            <a:stCxn id="29" idx="0"/>
            <a:endCxn id="8" idx="1"/>
          </p:cNvCxnSpPr>
          <p:nvPr/>
        </p:nvCxnSpPr>
        <p:spPr>
          <a:xfrm rot="5400000" flipH="1" flipV="1">
            <a:off x="2116832" y="1584096"/>
            <a:ext cx="281639" cy="13775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012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663366"/>
                </a:solidFill>
                <a:latin typeface="Arial Black"/>
              </a:rPr>
              <a:t>Progressive </a:t>
            </a:r>
            <a:r>
              <a:rPr lang="en-US" sz="7200" dirty="0">
                <a:solidFill>
                  <a:srgbClr val="663366"/>
                </a:solidFill>
                <a:latin typeface="Arial Black"/>
              </a:rPr>
              <a:t>deepening</a:t>
            </a:r>
            <a:endParaRPr lang="en-US" sz="7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5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98600" y="484200"/>
            <a:ext cx="7556040" cy="1115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Progressive deepening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98600" y="1930320"/>
            <a:ext cx="8093520" cy="43185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Clr>
                <a:schemeClr val="accent3"/>
              </a:buClr>
              <a:buFont typeface="Wingdings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Progressive deepening (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последовательное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углубление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) –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метод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оптимизации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поиска</a:t>
            </a: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.</a:t>
            </a:r>
            <a:endParaRPr lang="ru-RU" dirty="0"/>
          </a:p>
          <a:p>
            <a:pPr marL="457200" indent="-457200">
              <a:lnSpc>
                <a:spcPct val="100000"/>
              </a:lnSpc>
              <a:spcBef>
                <a:spcPts val="2400"/>
              </a:spcBef>
              <a:buClr>
                <a:schemeClr val="accent3"/>
              </a:buClr>
              <a:buFont typeface="Wingdings" charset="2"/>
              <a:buChar char="q"/>
            </a:pPr>
            <a:r>
              <a:rPr lang="en-US" sz="2800" dirty="0" err="1" smtClean="0">
                <a:solidFill>
                  <a:srgbClr val="000000"/>
                </a:solidFill>
                <a:latin typeface="Arial"/>
              </a:rPr>
              <a:t>Идея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для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того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чтобы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найти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ответ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уровне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глубины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d,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придется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пройти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сквозь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все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предыдущие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уровни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Можно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посмотреть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каким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был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ответ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если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искали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уровне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глубины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d-1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сохранить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его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Назовем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его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страховкой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</p:txBody>
      </p:sp>
      <p:sp>
        <p:nvSpPr>
          <p:cNvPr id="82" name="TextShape 3"/>
          <p:cNvSpPr txBox="1"/>
          <p:nvPr/>
        </p:nvSpPr>
        <p:spPr>
          <a:xfrm>
            <a:off x="8298720" y="6249240"/>
            <a:ext cx="55368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B0B1A589-906C-4EF8-99D6-E5E87C7DB332}" type="slidenum">
              <a:rPr lang="en-US" sz="1400">
                <a:solidFill>
                  <a:srgbClr val="663366"/>
                </a:solidFill>
                <a:latin typeface="Arial"/>
              </a:rPr>
              <a:t>24</a:t>
            </a:fld>
            <a:endParaRPr/>
          </a:p>
        </p:txBody>
      </p:sp>
      <p:sp>
        <p:nvSpPr>
          <p:cNvPr id="83" name="CustomShape 4"/>
          <p:cNvSpPr/>
          <p:nvPr/>
        </p:nvSpPr>
        <p:spPr>
          <a:xfrm>
            <a:off x="498600" y="6249240"/>
            <a:ext cx="61225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94760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98600" y="484200"/>
            <a:ext cx="7556040" cy="1115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dirty="0">
                <a:solidFill>
                  <a:srgbClr val="663366"/>
                </a:solidFill>
                <a:latin typeface="Arial Black"/>
              </a:rPr>
              <a:t>Progressive deepening</a:t>
            </a:r>
            <a:endParaRPr dirty="0"/>
          </a:p>
        </p:txBody>
      </p:sp>
      <p:sp>
        <p:nvSpPr>
          <p:cNvPr id="85" name="TextShape 2"/>
          <p:cNvSpPr txBox="1"/>
          <p:nvPr/>
        </p:nvSpPr>
        <p:spPr>
          <a:xfrm>
            <a:off x="457200" y="1645920"/>
            <a:ext cx="8093520" cy="431856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Clr>
                <a:schemeClr val="accent5"/>
              </a:buClr>
              <a:buFont typeface="Wingdings" charset="2"/>
              <a:buChar char="q"/>
            </a:pPr>
            <a:r>
              <a:rPr lang="en-US" sz="2800" dirty="0" err="1">
                <a:solidFill>
                  <a:srgbClr val="000000"/>
                </a:solidFill>
                <a:latin typeface="Arial"/>
              </a:rPr>
              <a:t>В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таком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случае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если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из-за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ветвления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уровень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d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нельзя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будет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достичь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мы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используем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страховку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уровня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d-1.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Clr>
                <a:schemeClr val="accent5"/>
              </a:buClr>
              <a:buFont typeface="Wingdings" charset="2"/>
              <a:buChar char="q"/>
            </a:pPr>
            <a:r>
              <a:rPr lang="en-US" sz="2800" dirty="0" err="1">
                <a:solidFill>
                  <a:srgbClr val="000000"/>
                </a:solidFill>
                <a:latin typeface="Arial"/>
              </a:rPr>
              <a:t>Если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его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нельзя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будет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достичь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используем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страховку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уровня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d-2.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Clr>
                <a:schemeClr val="accent5"/>
              </a:buClr>
              <a:buFont typeface="Wingdings" charset="2"/>
              <a:buChar char="q"/>
            </a:pPr>
            <a:r>
              <a:rPr lang="en-US" sz="2800" dirty="0">
                <a:solidFill>
                  <a:srgbClr val="000000"/>
                </a:solidFill>
                <a:latin typeface="Arial"/>
              </a:rPr>
              <a:t>…</a:t>
            </a:r>
            <a:endParaRPr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Clr>
                <a:schemeClr val="accent5"/>
              </a:buClr>
              <a:buFont typeface="Wingdings" charset="2"/>
              <a:buChar char="q"/>
            </a:pPr>
            <a:r>
              <a:rPr lang="en-US" sz="2800" dirty="0" err="1">
                <a:solidFill>
                  <a:srgbClr val="000000"/>
                </a:solidFill>
                <a:latin typeface="Arial"/>
              </a:rPr>
              <a:t>Имеем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страховое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значения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для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каждого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уровня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тем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самым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имеем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возможность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получить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ответ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по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первому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/>
              </a:rPr>
              <a:t>требованию</a:t>
            </a:r>
            <a:r>
              <a:rPr lang="en-US" sz="2800" dirty="0">
                <a:solidFill>
                  <a:srgbClr val="000000"/>
                </a:solidFill>
                <a:latin typeface="Arial"/>
              </a:rPr>
              <a:t>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"/>
            </a:pPr>
            <a:endParaRPr dirty="0"/>
          </a:p>
        </p:txBody>
      </p:sp>
      <p:sp>
        <p:nvSpPr>
          <p:cNvPr id="86" name="TextShape 3"/>
          <p:cNvSpPr txBox="1"/>
          <p:nvPr/>
        </p:nvSpPr>
        <p:spPr>
          <a:xfrm>
            <a:off x="8298720" y="6249240"/>
            <a:ext cx="55368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4EDB136-ED00-4D85-8820-6F8D48F24DD4}" type="slidenum">
              <a:rPr lang="en-US" sz="1400">
                <a:solidFill>
                  <a:srgbClr val="663366"/>
                </a:solidFill>
                <a:latin typeface="Arial"/>
              </a:rPr>
              <a:t>25</a:t>
            </a:fld>
            <a:endParaRPr/>
          </a:p>
        </p:txBody>
      </p:sp>
      <p:sp>
        <p:nvSpPr>
          <p:cNvPr id="87" name="CustomShape 4"/>
          <p:cNvSpPr/>
          <p:nvPr/>
        </p:nvSpPr>
        <p:spPr>
          <a:xfrm>
            <a:off x="498600" y="6249240"/>
            <a:ext cx="61225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12000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 smtClean="0">
              <a:solidFill>
                <a:srgbClr val="663366"/>
              </a:solidFill>
            </a:endParaRPr>
          </a:p>
          <a:p>
            <a:pPr marL="0" indent="0" algn="ctr">
              <a:buNone/>
            </a:pPr>
            <a:r>
              <a:rPr lang="en-US" sz="7200" b="1" dirty="0" smtClean="0">
                <a:solidFill>
                  <a:srgbClr val="663366"/>
                </a:solidFill>
              </a:rPr>
              <a:t>Deep </a:t>
            </a:r>
            <a:r>
              <a:rPr lang="en-US" sz="7200" b="1" dirty="0">
                <a:solidFill>
                  <a:srgbClr val="663366"/>
                </a:solidFill>
              </a:rPr>
              <a:t>blue</a:t>
            </a:r>
            <a:endParaRPr lang="ru-RU" sz="72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35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Deep blue, comparison with human thinking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3200" dirty="0" smtClean="0"/>
              <a:t>Deep blue = minimax + alpha-beta + progressive deepening + parallel computing + opening book + special purpose stuff for the end game + uneven tree development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3200" dirty="0" smtClean="0"/>
              <a:t>Deep blue (deep search) ≠ human mind (pattern recognition)</a:t>
            </a:r>
            <a:endParaRPr lang="ru-RU" sz="3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</a:t>
            </a:r>
            <a:r>
              <a:rPr lang="ru-RU" smtClean="0">
                <a:solidFill>
                  <a:schemeClr val="accent3"/>
                </a:solidFill>
              </a:rPr>
              <a:t>К.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6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Blue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ru-RU" dirty="0" smtClean="0"/>
              <a:t>Минимакс алгоритм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альфа-бета-отсечение</a:t>
            </a:r>
            <a:r>
              <a:rPr lang="en-US" dirty="0" smtClean="0"/>
              <a:t>;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прогрессивное углубление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параллельные вычисления</a:t>
            </a:r>
            <a:r>
              <a:rPr lang="en-US" dirty="0"/>
              <a:t>;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дебютная книга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специальные материалы для игры в эндшпиле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неравномерное развитие дерева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48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 smtClean="0">
              <a:solidFill>
                <a:srgbClr val="663366"/>
              </a:solidFill>
            </a:endParaRPr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663366"/>
                </a:solidFill>
              </a:rPr>
              <a:t>Вопросы</a:t>
            </a:r>
            <a:endParaRPr lang="ru-RU" sz="72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8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972426" cy="4144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b="1" dirty="0" err="1" smtClean="0"/>
              <a:t>branching</a:t>
            </a:r>
            <a:r>
              <a:rPr lang="ru-RU" b="1" dirty="0" smtClean="0"/>
              <a:t> </a:t>
            </a:r>
            <a:r>
              <a:rPr lang="ru-RU" b="1" dirty="0" err="1"/>
              <a:t>factor</a:t>
            </a:r>
            <a:r>
              <a:rPr lang="ru-RU" b="1" dirty="0"/>
              <a:t> </a:t>
            </a:r>
            <a:r>
              <a:rPr lang="ru-RU" dirty="0" smtClean="0"/>
              <a:t>– коэффициент </a:t>
            </a:r>
            <a:r>
              <a:rPr lang="ru-RU" dirty="0"/>
              <a:t>ветвления</a:t>
            </a:r>
          </a:p>
          <a:p>
            <a:pPr>
              <a:spcBef>
                <a:spcPts val="1200"/>
              </a:spcBef>
            </a:pPr>
            <a:r>
              <a:rPr lang="nl-NL" b="1" dirty="0" err="1" smtClean="0"/>
              <a:t>progressive</a:t>
            </a:r>
            <a:r>
              <a:rPr lang="nl-NL" b="1" dirty="0" smtClean="0"/>
              <a:t> </a:t>
            </a:r>
            <a:r>
              <a:rPr lang="nl-NL" b="1" dirty="0" err="1"/>
              <a:t>deepening</a:t>
            </a:r>
            <a:r>
              <a:rPr lang="nl-NL" b="1" dirty="0"/>
              <a:t> </a:t>
            </a:r>
            <a:r>
              <a:rPr lang="nl-NL" dirty="0" smtClean="0"/>
              <a:t>– </a:t>
            </a:r>
            <a:r>
              <a:rPr lang="nl-NL" dirty="0" err="1" smtClean="0"/>
              <a:t>прогрессивное</a:t>
            </a:r>
            <a:r>
              <a:rPr lang="ru-RU" dirty="0"/>
              <a:t> </a:t>
            </a:r>
            <a:r>
              <a:rPr lang="ru-RU" dirty="0" smtClean="0"/>
              <a:t>углубление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b="1" dirty="0" err="1" smtClean="0"/>
              <a:t>adversarial</a:t>
            </a:r>
            <a:r>
              <a:rPr lang="ru-RU" b="1" dirty="0" smtClean="0"/>
              <a:t> </a:t>
            </a:r>
            <a:r>
              <a:rPr lang="ru-RU" b="1" dirty="0" err="1"/>
              <a:t>game</a:t>
            </a:r>
            <a:r>
              <a:rPr lang="ru-RU" b="1" dirty="0"/>
              <a:t> </a:t>
            </a:r>
            <a:r>
              <a:rPr lang="ru-RU" dirty="0" smtClean="0"/>
              <a:t>– состязательная </a:t>
            </a:r>
            <a:r>
              <a:rPr lang="ru-RU" dirty="0"/>
              <a:t>игра</a:t>
            </a:r>
          </a:p>
          <a:p>
            <a:pPr>
              <a:spcBef>
                <a:spcPts val="1200"/>
              </a:spcBef>
            </a:pPr>
            <a:r>
              <a:rPr lang="pl-PL" b="1" dirty="0" err="1" smtClean="0"/>
              <a:t>insurance</a:t>
            </a:r>
            <a:r>
              <a:rPr lang="pl-PL" b="1" dirty="0" smtClean="0"/>
              <a:t> </a:t>
            </a:r>
            <a:r>
              <a:rPr lang="pl-PL" b="1" dirty="0"/>
              <a:t>policy </a:t>
            </a:r>
            <a:r>
              <a:rPr lang="pl-PL" dirty="0" smtClean="0"/>
              <a:t>– </a:t>
            </a:r>
            <a:r>
              <a:rPr lang="pl-PL" dirty="0" err="1"/>
              <a:t>страховка</a:t>
            </a:r>
            <a:endParaRPr lang="pl-PL" dirty="0"/>
          </a:p>
          <a:p>
            <a:pPr>
              <a:spcBef>
                <a:spcPts val="1200"/>
              </a:spcBef>
            </a:pPr>
            <a:r>
              <a:rPr lang="pl-PL" b="1" dirty="0" err="1" smtClean="0"/>
              <a:t>anytime</a:t>
            </a:r>
            <a:r>
              <a:rPr lang="pl-PL" b="1" dirty="0" smtClean="0"/>
              <a:t> </a:t>
            </a:r>
            <a:r>
              <a:rPr lang="pl-PL" b="1" dirty="0" err="1"/>
              <a:t>algorithm</a:t>
            </a:r>
            <a:r>
              <a:rPr lang="pl-PL" b="1" dirty="0"/>
              <a:t> </a:t>
            </a:r>
            <a:r>
              <a:rPr lang="pl-PL" dirty="0" smtClean="0"/>
              <a:t>– </a:t>
            </a:r>
            <a:r>
              <a:rPr lang="pl-PL" dirty="0" err="1" smtClean="0"/>
              <a:t>непрерываемый</a:t>
            </a:r>
            <a:r>
              <a:rPr lang="ru-RU" dirty="0"/>
              <a:t> </a:t>
            </a:r>
            <a:r>
              <a:rPr lang="ru-RU" dirty="0" smtClean="0"/>
              <a:t>алгоритм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pl-PL" b="1" dirty="0" err="1" smtClean="0"/>
              <a:t>pawn</a:t>
            </a:r>
            <a:r>
              <a:rPr lang="pl-PL" dirty="0" smtClean="0"/>
              <a:t> – </a:t>
            </a:r>
            <a:r>
              <a:rPr lang="pl-PL" dirty="0" err="1" smtClean="0"/>
              <a:t>пешка</a:t>
            </a:r>
            <a:endParaRPr lang="pl-PL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7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can we use </a:t>
            </a:r>
            <a:r>
              <a:rPr lang="en-US" dirty="0" err="1"/>
              <a:t>minimax</a:t>
            </a:r>
            <a:r>
              <a:rPr lang="en-US" dirty="0"/>
              <a:t> and alpha-</a:t>
            </a:r>
            <a:r>
              <a:rPr lang="en-US" dirty="0" smtClean="0"/>
              <a:t>beta</a:t>
            </a:r>
            <a:r>
              <a:rPr lang="ru-RU" dirty="0" smtClean="0"/>
              <a:t> </a:t>
            </a:r>
            <a:r>
              <a:rPr lang="en-US" dirty="0" smtClean="0"/>
              <a:t>algorithm</a:t>
            </a:r>
            <a:r>
              <a:rPr lang="en-US" dirty="0"/>
              <a:t>?</a:t>
            </a:r>
          </a:p>
          <a:p>
            <a:pPr>
              <a:spcBef>
                <a:spcPts val="4800"/>
              </a:spcBef>
            </a:pPr>
            <a:r>
              <a:rPr lang="en-US" dirty="0" smtClean="0"/>
              <a:t>What </a:t>
            </a:r>
            <a:r>
              <a:rPr lang="en-US" dirty="0"/>
              <a:t>is better in terms of performance: </a:t>
            </a:r>
            <a:r>
              <a:rPr lang="en-US" dirty="0" err="1"/>
              <a:t>minimax</a:t>
            </a:r>
            <a:r>
              <a:rPr lang="en-US" dirty="0"/>
              <a:t> </a:t>
            </a:r>
            <a:r>
              <a:rPr lang="en-US" dirty="0" smtClean="0"/>
              <a:t>or</a:t>
            </a:r>
            <a:r>
              <a:rPr lang="ru-RU" dirty="0" smtClean="0"/>
              <a:t> </a:t>
            </a:r>
            <a:r>
              <a:rPr lang="en-US" dirty="0" smtClean="0"/>
              <a:t>alpha</a:t>
            </a:r>
            <a:r>
              <a:rPr lang="en-US" dirty="0"/>
              <a:t>-beta algorithm?</a:t>
            </a:r>
          </a:p>
          <a:p>
            <a:pPr>
              <a:spcBef>
                <a:spcPts val="4800"/>
              </a:spcBef>
            </a:pPr>
            <a:r>
              <a:rPr lang="en-US" dirty="0" smtClean="0"/>
              <a:t>What </a:t>
            </a:r>
            <a:r>
              <a:rPr lang="en-US" dirty="0"/>
              <a:t>algorithms were implemented in Deep Blue?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8112126" cy="4144963"/>
          </a:xfrm>
        </p:spPr>
        <p:txBody>
          <a:bodyPr>
            <a:noAutofit/>
          </a:bodyPr>
          <a:lstStyle/>
          <a:p>
            <a:r>
              <a:rPr lang="en-US" sz="2400" b="1" dirty="0"/>
              <a:t>Where can we use </a:t>
            </a:r>
            <a:r>
              <a:rPr lang="en-US" sz="2400" b="1" dirty="0" err="1"/>
              <a:t>minimax</a:t>
            </a:r>
            <a:r>
              <a:rPr lang="en-US" sz="2400" b="1" dirty="0"/>
              <a:t> and alpha-</a:t>
            </a:r>
            <a:r>
              <a:rPr lang="en-US" sz="2400" b="1" dirty="0" smtClean="0"/>
              <a:t>beta</a:t>
            </a:r>
            <a:r>
              <a:rPr lang="ru-RU" sz="2400" b="1" dirty="0" smtClean="0"/>
              <a:t> </a:t>
            </a:r>
            <a:r>
              <a:rPr lang="en-US" sz="2400" b="1" dirty="0" smtClean="0"/>
              <a:t>algorithm?</a:t>
            </a:r>
            <a:endParaRPr lang="ru-RU" sz="2400" b="1" dirty="0" smtClean="0"/>
          </a:p>
          <a:p>
            <a:pPr lvl="1"/>
            <a:r>
              <a:rPr lang="en-US" sz="2400" dirty="0"/>
              <a:t>These algorithms can be used for machine playing </a:t>
            </a:r>
            <a:r>
              <a:rPr lang="en-US" sz="2400" dirty="0" smtClean="0"/>
              <a:t>of</a:t>
            </a:r>
            <a:r>
              <a:rPr lang="ru-RU" sz="2400" dirty="0" smtClean="0"/>
              <a:t> </a:t>
            </a:r>
            <a:r>
              <a:rPr lang="en-US" sz="2400" dirty="0" smtClean="0"/>
              <a:t>two</a:t>
            </a:r>
            <a:r>
              <a:rPr lang="en-US" sz="2400" dirty="0"/>
              <a:t>-player games (chess, tic-tac-toe)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>
              <a:spcBef>
                <a:spcPts val="1800"/>
              </a:spcBef>
            </a:pPr>
            <a:r>
              <a:rPr lang="en-US" sz="2400" b="1" dirty="0" smtClean="0"/>
              <a:t>What </a:t>
            </a:r>
            <a:r>
              <a:rPr lang="en-US" sz="2400" b="1" dirty="0"/>
              <a:t>is better in terms of performance: </a:t>
            </a:r>
            <a:r>
              <a:rPr lang="en-US" sz="2400" b="1" dirty="0" err="1"/>
              <a:t>minimax</a:t>
            </a:r>
            <a:r>
              <a:rPr lang="en-US" sz="2400" b="1" dirty="0"/>
              <a:t> </a:t>
            </a:r>
            <a:r>
              <a:rPr lang="en-US" sz="2400" b="1" dirty="0" smtClean="0"/>
              <a:t>or</a:t>
            </a:r>
            <a:r>
              <a:rPr lang="ru-RU" sz="2400" b="1" dirty="0" smtClean="0"/>
              <a:t> </a:t>
            </a:r>
            <a:r>
              <a:rPr lang="en-US" sz="2400" b="1" dirty="0" smtClean="0"/>
              <a:t>alpha</a:t>
            </a:r>
            <a:r>
              <a:rPr lang="en-US" sz="2400" b="1" dirty="0"/>
              <a:t>-beta algorithm</a:t>
            </a:r>
            <a:r>
              <a:rPr lang="en-US" sz="2400" b="1" dirty="0" smtClean="0"/>
              <a:t>?</a:t>
            </a:r>
            <a:endParaRPr lang="ru-RU" sz="2400" b="1" dirty="0" smtClean="0"/>
          </a:p>
          <a:p>
            <a:pPr lvl="1"/>
            <a:r>
              <a:rPr lang="en-US" sz="2400" dirty="0"/>
              <a:t>Obviously alpha-beta is better, because it </a:t>
            </a:r>
            <a:r>
              <a:rPr lang="en-US" sz="2400" dirty="0" smtClean="0"/>
              <a:t>decreases</a:t>
            </a:r>
            <a:r>
              <a:rPr lang="ru-RU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number of nodes that are evaluated by the </a:t>
            </a:r>
            <a:r>
              <a:rPr lang="en-US" sz="2400" dirty="0" err="1" smtClean="0"/>
              <a:t>minimax</a:t>
            </a:r>
            <a:r>
              <a:rPr lang="ru-RU" sz="2400" dirty="0"/>
              <a:t> </a:t>
            </a:r>
            <a:r>
              <a:rPr lang="en-US" sz="2400" dirty="0" smtClean="0"/>
              <a:t>algorithm </a:t>
            </a:r>
            <a:r>
              <a:rPr lang="en-US" sz="2400" dirty="0"/>
              <a:t>in its search tree.</a:t>
            </a:r>
          </a:p>
          <a:p>
            <a:pPr>
              <a:spcBef>
                <a:spcPts val="1800"/>
              </a:spcBef>
            </a:pPr>
            <a:r>
              <a:rPr lang="en-US" sz="2400" b="1" dirty="0" smtClean="0"/>
              <a:t>What </a:t>
            </a:r>
            <a:r>
              <a:rPr lang="en-US" sz="2400" b="1" dirty="0"/>
              <a:t>algorithms were implemented in Deep Blue</a:t>
            </a:r>
            <a:r>
              <a:rPr lang="en-US" sz="2400" b="1" dirty="0" smtClean="0"/>
              <a:t>?</a:t>
            </a:r>
            <a:endParaRPr lang="ru-RU" sz="2400" b="1" dirty="0" smtClean="0"/>
          </a:p>
          <a:p>
            <a:pPr lvl="1"/>
            <a:r>
              <a:rPr lang="en-US" sz="2400" dirty="0" err="1"/>
              <a:t>Minimax+Alpha-Beta+progressive</a:t>
            </a:r>
            <a:r>
              <a:rPr lang="en-US" sz="2400" dirty="0"/>
              <a:t> deepening etc.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23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en-US" dirty="0" smtClean="0"/>
              <a:t>What is the branching factor?</a:t>
            </a:r>
            <a:endParaRPr lang="ru-RU" dirty="0"/>
          </a:p>
          <a:p>
            <a:endParaRPr lang="en-US" dirty="0"/>
          </a:p>
          <a:p>
            <a:endParaRPr lang="en-US" dirty="0" smtClean="0"/>
          </a:p>
          <a:p>
            <a:endParaRPr lang="ru-RU" dirty="0" smtClean="0"/>
          </a:p>
          <a:p>
            <a:r>
              <a:rPr lang="en-US" dirty="0" smtClean="0"/>
              <a:t>What is the terminal?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3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400" b="1" smtClean="0">
                <a:solidFill>
                  <a:srgbClr val="663366"/>
                </a:solidFill>
              </a:rPr>
              <a:t>ВСЕМ </a:t>
            </a:r>
            <a:r>
              <a:rPr lang="ru-RU" sz="5400" b="1" dirty="0" smtClean="0">
                <a:solidFill>
                  <a:srgbClr val="663366"/>
                </a:solidFill>
              </a:rPr>
              <a:t>БОЛЬШОЕ СПАСИБО!</a:t>
            </a:r>
            <a:endParaRPr lang="ru-RU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4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Terms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648978"/>
            <a:ext cx="8093734" cy="31383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600" dirty="0" smtClean="0"/>
              <a:t>Approach</a:t>
            </a:r>
            <a:r>
              <a:rPr lang="ru-RU" sz="2600" dirty="0" smtClean="0"/>
              <a:t> – подход</a:t>
            </a:r>
            <a:endParaRPr lang="en-US" sz="26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600" dirty="0"/>
              <a:t>L</a:t>
            </a:r>
            <a:r>
              <a:rPr lang="en-US" sz="2600" dirty="0" smtClean="0"/>
              <a:t>inear</a:t>
            </a:r>
            <a:r>
              <a:rPr lang="en-US" sz="2600" dirty="0"/>
              <a:t> </a:t>
            </a:r>
            <a:r>
              <a:rPr lang="en-US" sz="2600" dirty="0" smtClean="0"/>
              <a:t>polynomial</a:t>
            </a:r>
            <a:r>
              <a:rPr lang="ru-RU" sz="2600" dirty="0" smtClean="0"/>
              <a:t> – линейный многочлен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600" dirty="0" smtClean="0"/>
              <a:t>Static evaluation</a:t>
            </a:r>
            <a:r>
              <a:rPr lang="ru-RU" sz="2600" dirty="0" smtClean="0"/>
              <a:t> – статическая оценка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600" dirty="0" smtClean="0"/>
              <a:t>To save </a:t>
            </a:r>
            <a:r>
              <a:rPr lang="en-US" sz="2600" dirty="0"/>
              <a:t>enormous amount of </a:t>
            </a:r>
            <a:r>
              <a:rPr lang="en-US" sz="2600" dirty="0" smtClean="0"/>
              <a:t>computation </a:t>
            </a:r>
            <a:r>
              <a:rPr lang="ru-RU" sz="2600" dirty="0" smtClean="0"/>
              <a:t>– экономить огромное количество вычислений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600" dirty="0"/>
              <a:t>A</a:t>
            </a:r>
            <a:r>
              <a:rPr lang="en-US" sz="2600" dirty="0" smtClean="0"/>
              <a:t>pproximate amount</a:t>
            </a:r>
            <a:r>
              <a:rPr lang="ru-RU" sz="2600" dirty="0" smtClean="0"/>
              <a:t> </a:t>
            </a:r>
            <a:r>
              <a:rPr lang="en-US" sz="2600" dirty="0" smtClean="0"/>
              <a:t>– </a:t>
            </a:r>
            <a:r>
              <a:rPr lang="ru-RU" sz="2600" dirty="0" smtClean="0"/>
              <a:t>приблизительное количество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600" dirty="0"/>
              <a:t>A</a:t>
            </a:r>
            <a:r>
              <a:rPr lang="en-US" sz="2600" dirty="0" smtClean="0"/>
              <a:t>lpha-beta</a:t>
            </a:r>
            <a:r>
              <a:rPr lang="en-US" sz="2600" dirty="0"/>
              <a:t> </a:t>
            </a:r>
            <a:r>
              <a:rPr lang="en-US" sz="2600" dirty="0" smtClean="0"/>
              <a:t>algorithm</a:t>
            </a:r>
            <a:r>
              <a:rPr lang="ru-RU" sz="2600" dirty="0" smtClean="0"/>
              <a:t> – альфа-бета-отсечение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71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Glossary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British Museum </a:t>
            </a:r>
            <a:r>
              <a:rPr lang="en-US" sz="2400" dirty="0" smtClean="0"/>
              <a:t>algorithm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перебор всех допустимых вариантов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Penultimate level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предпоследний уровень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54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" sz="7200" b="1" dirty="0">
                <a:solidFill>
                  <a:srgbClr val="663366"/>
                </a:solidFill>
              </a:rPr>
              <a:t>Game solver approaches</a:t>
            </a:r>
            <a:endParaRPr lang="ru-RU" sz="72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2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200" dirty="0"/>
              <a:t>Game solver approaches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98474" y="1981200"/>
            <a:ext cx="7556400" cy="414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200"/>
              </a:spcBef>
              <a:buNone/>
            </a:pPr>
            <a:endParaRPr sz="2200" dirty="0"/>
          </a:p>
          <a:p>
            <a:pPr marL="457200" lvl="0" indent="-368300" rtl="0">
              <a:spcBef>
                <a:spcPts val="1200"/>
              </a:spcBef>
              <a:buSzPct val="100000"/>
              <a:buAutoNum type="arabicParenR"/>
            </a:pPr>
            <a:r>
              <a:rPr lang="en" sz="2200" dirty="0"/>
              <a:t>                                  (no one knows how to do it.)</a:t>
            </a:r>
          </a:p>
          <a:p>
            <a:pPr marL="0" lvl="0" indent="0" rtl="0">
              <a:spcBef>
                <a:spcPts val="1200"/>
              </a:spcBef>
              <a:buNone/>
            </a:pPr>
            <a:endParaRPr sz="2200" dirty="0"/>
          </a:p>
          <a:p>
            <a:pPr marL="0" lvl="0" indent="0" rtl="0">
              <a:spcBef>
                <a:spcPts val="1200"/>
              </a:spcBef>
              <a:buNone/>
            </a:pPr>
            <a:endParaRPr sz="2200" dirty="0"/>
          </a:p>
          <a:p>
            <a:pPr marL="457200" lvl="0" indent="-368300" rtl="0">
              <a:spcBef>
                <a:spcPts val="1200"/>
              </a:spcBef>
              <a:buSzPct val="100000"/>
              <a:buAutoNum type="arabicParenR" startAt="2"/>
            </a:pPr>
            <a:r>
              <a:rPr lang="en" sz="2200" dirty="0"/>
              <a:t>If - then rules</a:t>
            </a:r>
          </a:p>
          <a:p>
            <a:pPr marL="457200" lvl="0" indent="-368300" rtl="0">
              <a:spcBef>
                <a:spcPts val="1200"/>
              </a:spcBef>
              <a:buSzPct val="100000"/>
              <a:buAutoNum type="arabicParenR" startAt="2"/>
            </a:pPr>
            <a:r>
              <a:rPr lang="en" sz="2200" dirty="0"/>
              <a:t>Look ahead and evaluate</a:t>
            </a:r>
          </a:p>
          <a:p>
            <a:pPr marL="457200" lvl="0" indent="-368300" rtl="0">
              <a:spcBef>
                <a:spcPts val="1200"/>
              </a:spcBef>
              <a:buSzPct val="100000"/>
              <a:buAutoNum type="arabicParenR" startAt="2"/>
            </a:pPr>
            <a:r>
              <a:rPr lang="en" sz="2200" dirty="0"/>
              <a:t>Brute force (British museum algorithm)</a:t>
            </a:r>
          </a:p>
          <a:p>
            <a:pPr marL="457200" lvl="0" indent="-368300">
              <a:spcBef>
                <a:spcPts val="1200"/>
              </a:spcBef>
              <a:buSzPct val="100000"/>
              <a:buAutoNum type="arabicParenR" startAt="2"/>
            </a:pPr>
            <a:r>
              <a:rPr lang="en" sz="2200" dirty="0"/>
              <a:t>Look ahead as far as possible (minimax + alpha-beta)</a:t>
            </a:r>
          </a:p>
        </p:txBody>
      </p:sp>
      <p:sp>
        <p:nvSpPr>
          <p:cNvPr id="129" name="Shape 129"/>
          <p:cNvSpPr/>
          <p:nvPr/>
        </p:nvSpPr>
        <p:spPr>
          <a:xfrm>
            <a:off x="977900" y="2128367"/>
            <a:ext cx="1037225" cy="418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>
                <a:latin typeface="Arial"/>
                <a:cs typeface="Arial"/>
              </a:rPr>
              <a:t>Analysis</a:t>
            </a:r>
          </a:p>
        </p:txBody>
      </p:sp>
      <p:sp>
        <p:nvSpPr>
          <p:cNvPr id="130" name="Shape 130"/>
          <p:cNvSpPr/>
          <p:nvPr/>
        </p:nvSpPr>
        <p:spPr>
          <a:xfrm>
            <a:off x="977900" y="2604800"/>
            <a:ext cx="1037225" cy="418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Arial"/>
                <a:cs typeface="Arial"/>
              </a:rPr>
              <a:t>Strategy</a:t>
            </a:r>
          </a:p>
        </p:txBody>
      </p:sp>
      <p:sp>
        <p:nvSpPr>
          <p:cNvPr id="131" name="Shape 131"/>
          <p:cNvSpPr/>
          <p:nvPr/>
        </p:nvSpPr>
        <p:spPr>
          <a:xfrm>
            <a:off x="977900" y="3081233"/>
            <a:ext cx="1037225" cy="418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Arial"/>
                <a:cs typeface="Arial"/>
              </a:rPr>
              <a:t>Tactics</a:t>
            </a:r>
          </a:p>
        </p:txBody>
      </p:sp>
      <p:sp>
        <p:nvSpPr>
          <p:cNvPr id="132" name="Shape 132"/>
          <p:cNvSpPr/>
          <p:nvPr/>
        </p:nvSpPr>
        <p:spPr>
          <a:xfrm>
            <a:off x="2591000" y="2604800"/>
            <a:ext cx="922200" cy="418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Arial"/>
                <a:cs typeface="Arial"/>
              </a:rPr>
              <a:t>Move</a:t>
            </a:r>
          </a:p>
        </p:txBody>
      </p:sp>
      <p:cxnSp>
        <p:nvCxnSpPr>
          <p:cNvPr id="133" name="Shape 133"/>
          <p:cNvCxnSpPr>
            <a:stCxn id="129" idx="3"/>
            <a:endCxn id="132" idx="1"/>
          </p:cNvCxnSpPr>
          <p:nvPr/>
        </p:nvCxnSpPr>
        <p:spPr>
          <a:xfrm>
            <a:off x="2015125" y="2337767"/>
            <a:ext cx="575875" cy="47643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4" name="Shape 134"/>
          <p:cNvCxnSpPr>
            <a:stCxn id="130" idx="3"/>
            <a:endCxn id="132" idx="1"/>
          </p:cNvCxnSpPr>
          <p:nvPr/>
        </p:nvCxnSpPr>
        <p:spPr>
          <a:xfrm>
            <a:off x="2015125" y="2814200"/>
            <a:ext cx="575875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5" name="Shape 135"/>
          <p:cNvCxnSpPr>
            <a:stCxn id="131" idx="3"/>
            <a:endCxn id="132" idx="1"/>
          </p:cNvCxnSpPr>
          <p:nvPr/>
        </p:nvCxnSpPr>
        <p:spPr>
          <a:xfrm flipV="1">
            <a:off x="2015125" y="2814200"/>
            <a:ext cx="575875" cy="47643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36" name="Shape 136"/>
          <p:cNvSpPr txBox="1"/>
          <p:nvPr/>
        </p:nvSpPr>
        <p:spPr>
          <a:xfrm>
            <a:off x="498475" y="5952967"/>
            <a:ext cx="3934500" cy="61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i="1">
                <a:solidFill>
                  <a:schemeClr val="accent1"/>
                </a:solidFill>
              </a:rPr>
              <a:t>Михайлишин</a:t>
            </a:r>
          </a:p>
        </p:txBody>
      </p:sp>
    </p:spTree>
    <p:extLst>
      <p:ext uri="{BB962C8B-B14F-4D97-AF65-F5344CB8AC3E}">
        <p14:creationId xmlns:p14="http://schemas.microsoft.com/office/powerpoint/2010/main" val="417161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Подходы к имитации игры компьютером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Анализ</a:t>
            </a:r>
            <a:br>
              <a:rPr lang="ru-RU" sz="2400" dirty="0" smtClean="0"/>
            </a:br>
            <a:r>
              <a:rPr lang="ru-RU" sz="2400" dirty="0" smtClean="0"/>
              <a:t>Стратегия</a:t>
            </a:r>
            <a:br>
              <a:rPr lang="ru-RU" sz="2400" dirty="0" smtClean="0"/>
            </a:br>
            <a:r>
              <a:rPr lang="ru-RU" sz="2400" dirty="0" smtClean="0"/>
              <a:t>Тактика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Набор правил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Предварительный просмотр и оценивание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/>
              <a:t>Алгоритм Британского </a:t>
            </a:r>
            <a:r>
              <a:rPr lang="ru-RU" sz="2400" dirty="0" smtClean="0"/>
              <a:t>музея (полный перебор)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Предварительный просмотр </a:t>
            </a:r>
            <a:r>
              <a:rPr lang="ru-RU" sz="2400" smtClean="0"/>
              <a:t>настолько далеко, </a:t>
            </a:r>
            <a:r>
              <a:rPr lang="ru-RU" sz="2400" dirty="0" smtClean="0"/>
              <a:t>насколько возможно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>
            <a:off x="858644" y="1930399"/>
            <a:ext cx="45719" cy="118079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круглая скобка 7"/>
          <p:cNvSpPr/>
          <p:nvPr/>
        </p:nvSpPr>
        <p:spPr>
          <a:xfrm>
            <a:off x="2471645" y="1930399"/>
            <a:ext cx="45719" cy="1180791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653990" y="227847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769024" y="2259184"/>
            <a:ext cx="1765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Действие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2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ru-RU" dirty="0" smtClean="0"/>
              <a:t>Анализ, стратегии, тактики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ru-RU" dirty="0" smtClean="0"/>
              <a:t>если </a:t>
            </a:r>
            <a:r>
              <a:rPr lang="mr-IN" dirty="0" smtClean="0"/>
              <a:t>–</a:t>
            </a:r>
            <a:r>
              <a:rPr lang="ru-RU" dirty="0" smtClean="0"/>
              <a:t> то правила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lnSpc>
                <a:spcPct val="170000"/>
              </a:lnSpc>
            </a:pPr>
            <a:r>
              <a:rPr lang="ru-RU" dirty="0" smtClean="0"/>
              <a:t>посмотреть вперед и оценить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lnSpc>
                <a:spcPct val="170000"/>
              </a:lnSpc>
            </a:pPr>
            <a:r>
              <a:rPr lang="ru-RU" dirty="0" smtClean="0"/>
              <a:t>алгоритм Британского музея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spcBef>
                <a:spcPts val="3000"/>
              </a:spcBef>
            </a:pPr>
            <a:r>
              <a:rPr lang="ru-RU" dirty="0" smtClean="0"/>
              <a:t>посмотреть вперед так далеко, как это возможно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14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2770</TotalTime>
  <Words>1110</Words>
  <Application>Microsoft Macintosh PowerPoint</Application>
  <PresentationFormat>Экран (4:3)</PresentationFormat>
  <Paragraphs>327</Paragraphs>
  <Slides>33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Преимущество</vt:lpstr>
      <vt:lpstr>Games, Minimax, and Alpha-Beta: Contributors’ Slides </vt:lpstr>
      <vt:lpstr>Презентация PowerPoint</vt:lpstr>
      <vt:lpstr>TERMS</vt:lpstr>
      <vt:lpstr>Terms</vt:lpstr>
      <vt:lpstr>Glossary</vt:lpstr>
      <vt:lpstr>Презентация PowerPoint</vt:lpstr>
      <vt:lpstr>Game solver approaches</vt:lpstr>
      <vt:lpstr>Подходы к имитации игры компьютером</vt:lpstr>
      <vt:lpstr>Способы игры</vt:lpstr>
      <vt:lpstr>Презентация PowerPoint</vt:lpstr>
      <vt:lpstr>Minimax algorithm idea</vt:lpstr>
      <vt:lpstr>Минимакс алгоритм</vt:lpstr>
      <vt:lpstr>Минимакс</vt:lpstr>
      <vt:lpstr>Презентация PowerPoint</vt:lpstr>
      <vt:lpstr>Optimization: Pruning</vt:lpstr>
      <vt:lpstr>Alpha-beta algorithm</vt:lpstr>
      <vt:lpstr>Alpha–Beta pruning</vt:lpstr>
      <vt:lpstr>Alpha-Beta</vt:lpstr>
      <vt:lpstr>Альфа-бета отсечение</vt:lpstr>
      <vt:lpstr>Alpha-beta algorithm</vt:lpstr>
      <vt:lpstr>Minimax algorithm</vt:lpstr>
      <vt:lpstr>Alpha-beta algorithm</vt:lpstr>
      <vt:lpstr>Презентация PowerPoint</vt:lpstr>
      <vt:lpstr>Презентация PowerPoint</vt:lpstr>
      <vt:lpstr>Презентация PowerPoint</vt:lpstr>
      <vt:lpstr>Презентация PowerPoint</vt:lpstr>
      <vt:lpstr>Deep blue, comparison with human thinking</vt:lpstr>
      <vt:lpstr>Deep Blue</vt:lpstr>
      <vt:lpstr>Презентация PowerPoint</vt:lpstr>
      <vt:lpstr>QUESTIONS</vt:lpstr>
      <vt:lpstr>QUESTIONS</vt:lpstr>
      <vt:lpstr>Q&amp;A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Наталья Ефремова</cp:lastModifiedBy>
  <cp:revision>194</cp:revision>
  <cp:lastPrinted>2017-02-02T08:45:40Z</cp:lastPrinted>
  <dcterms:created xsi:type="dcterms:W3CDTF">2017-01-31T11:25:04Z</dcterms:created>
  <dcterms:modified xsi:type="dcterms:W3CDTF">2017-03-10T09:38:23Z</dcterms:modified>
</cp:coreProperties>
</file>